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7"/>
  </p:notesMasterIdLst>
  <p:sldIdLst>
    <p:sldId id="291" r:id="rId5"/>
    <p:sldId id="257" r:id="rId6"/>
    <p:sldId id="258" r:id="rId7"/>
    <p:sldId id="259" r:id="rId8"/>
    <p:sldId id="260" r:id="rId9"/>
    <p:sldId id="261" r:id="rId10"/>
    <p:sldId id="262" r:id="rId11"/>
    <p:sldId id="288" r:id="rId12"/>
    <p:sldId id="289" r:id="rId13"/>
    <p:sldId id="290"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6EFmAY3ecn6iN1A3TcomrTEwg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779C3F-24A4-9A46-A786-5FB41CD516D9}" v="2" dt="2021-11-05T12:17:40.982"/>
  </p1510:revLst>
</p1510:revInfo>
</file>

<file path=ppt/tableStyles.xml><?xml version="1.0" encoding="utf-8"?>
<a:tblStyleLst xmlns:a="http://schemas.openxmlformats.org/drawingml/2006/main" def="{ABB3676D-2C8A-48A9-99F1-76C2B912F3A7}">
  <a:tblStyle styleId="{ABB3676D-2C8A-48A9-99F1-76C2B912F3A7}"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5"/>
  </p:normalViewPr>
  <p:slideViewPr>
    <p:cSldViewPr snapToGrid="0">
      <p:cViewPr varScale="1">
        <p:scale>
          <a:sx n="81" d="100"/>
          <a:sy n="81" d="100"/>
        </p:scale>
        <p:origin x="96" y="5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63676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About the PPT: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This presentation discusses the different existing and emerging measures and instruments that support the acceleration of the electrification of freight transport. It considers different scales (national, regional, local), and different system elements that relate to these measures. </a:t>
            </a:r>
            <a:endParaRPr dirty="0"/>
          </a:p>
        </p:txBody>
      </p:sp>
      <p:sp>
        <p:nvSpPr>
          <p:cNvPr id="104" name="Google Shape;10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heart of the toolbox (*which VTT has dedicated significant efforts on) is the search function. Users can either</a:t>
            </a:r>
          </a:p>
          <a:p>
            <a:pPr>
              <a:buFontTx/>
              <a:buChar char="-"/>
            </a:pPr>
            <a:r>
              <a:rPr lang="en-US" dirty="0"/>
              <a:t>Use  the “free text search” mode which enables users to directly search for tools based on any search term</a:t>
            </a:r>
          </a:p>
          <a:p>
            <a:pPr>
              <a:buFontTx/>
              <a:buChar char="-"/>
            </a:pPr>
            <a:r>
              <a:rPr lang="en-US" dirty="0"/>
              <a:t>Or use the “keyword search” which enables a system assisted (auto-complete) search function, as well as a feature for combining different keyword search terms</a:t>
            </a:r>
          </a:p>
          <a:p>
            <a:pPr>
              <a:buFontTx/>
              <a:buChar char="-"/>
            </a:pP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10</a:t>
            </a:fld>
            <a:endParaRPr lang="de-D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3904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93" name="Google Shape;293;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23" name="Google Shape;32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57" name="Google Shape;357;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600"/>
              <a:buChar char="•"/>
            </a:pPr>
            <a:r>
              <a:rPr lang="de-DE" sz="1600">
                <a:latin typeface="Arial"/>
                <a:ea typeface="Arial"/>
                <a:cs typeface="Arial"/>
                <a:sym typeface="Arial"/>
              </a:rPr>
              <a:t>Useful publication from UTT </a:t>
            </a:r>
            <a:r>
              <a:rPr lang="de-DE" sz="1600" b="1">
                <a:latin typeface="Arial"/>
                <a:ea typeface="Arial"/>
                <a:cs typeface="Arial"/>
                <a:sym typeface="Arial"/>
              </a:rPr>
              <a:t>Mainstreaming electric mobility in Vietnam</a:t>
            </a:r>
            <a:r>
              <a:rPr lang="de-DE" sz="1600">
                <a:latin typeface="Arial"/>
                <a:ea typeface="Arial"/>
                <a:cs typeface="Arial"/>
                <a:sym typeface="Arial"/>
              </a:rPr>
              <a:t>, focussing on two wheelers, as a part of a global IKI project under UNEP</a:t>
            </a:r>
            <a:endParaRPr/>
          </a:p>
        </p:txBody>
      </p:sp>
      <p:sp>
        <p:nvSpPr>
          <p:cNvPr id="386" name="Google Shape;386;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15" name="Google Shape;415;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ba794f1374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ba794f1374_5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44" name="Google Shape;444;gba794f1374_5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73" name="Google Shape;473;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02" name="Google Shape;50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33" name="Google Shape;5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0" name="Google Shape;5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t>We are pleased to announce that the </a:t>
            </a:r>
            <a:r>
              <a:rPr lang="en-US" sz="1800" dirty="0" err="1"/>
              <a:t>eMobility</a:t>
            </a:r>
            <a:r>
              <a:rPr lang="en-US" sz="1800" dirty="0"/>
              <a:t> Toolbox portal is now live. </a:t>
            </a:r>
            <a:endParaRPr lang="en-GB" sz="1800" dirty="0">
              <a:solidFill>
                <a:srgbClr val="000000"/>
              </a:solidFill>
              <a:effectLst/>
              <a:latin typeface="Calibri" panose="020F0502020204030204" pitchFamily="34" charset="0"/>
              <a:ea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800" dirty="0">
              <a:solidFill>
                <a:srgbClr val="000000"/>
              </a:solidFill>
              <a:effectLst/>
              <a:latin typeface="Calibri" panose="020F0502020204030204" pitchFamily="34" charset="0"/>
              <a:ea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solidFill>
                  <a:srgbClr val="000000"/>
                </a:solidFill>
                <a:effectLst/>
                <a:latin typeface="Calibri" panose="020F0502020204030204" pitchFamily="34" charset="0"/>
                <a:ea typeface="Calibri" panose="020F0502020204030204" pitchFamily="34" charset="0"/>
              </a:rPr>
              <a:t>The </a:t>
            </a:r>
            <a:r>
              <a:rPr lang="en-GB" sz="1800" dirty="0" err="1">
                <a:solidFill>
                  <a:srgbClr val="000000"/>
                </a:solidFill>
                <a:effectLst/>
                <a:latin typeface="Calibri" panose="020F0502020204030204" pitchFamily="34" charset="0"/>
                <a:ea typeface="Calibri" panose="020F0502020204030204" pitchFamily="34" charset="0"/>
              </a:rPr>
              <a:t>eMobility</a:t>
            </a:r>
            <a:r>
              <a:rPr lang="en-GB" sz="1800" dirty="0">
                <a:solidFill>
                  <a:srgbClr val="000000"/>
                </a:solidFill>
                <a:effectLst/>
                <a:latin typeface="Calibri" panose="020F0502020204030204" pitchFamily="34" charset="0"/>
                <a:ea typeface="Calibri" panose="020F0502020204030204" pitchFamily="34" charset="0"/>
              </a:rPr>
              <a:t> toolbox has been developed in cooperation with the GEF-supported </a:t>
            </a:r>
            <a:r>
              <a:rPr lang="en-GB" sz="1800" dirty="0">
                <a:effectLst/>
                <a:latin typeface="Calibri Light" panose="020F0302020204030204" pitchFamily="34" charset="0"/>
                <a:ea typeface="Times New Roman" panose="02020603050405020304" pitchFamily="18" charset="0"/>
              </a:rPr>
              <a:t>UNEP’s Global Electric Mobility Programme, and is envisioned to be the key repository of the knowledge products and tools generated by these initiatives. Moreover, the toolbox itself is envisioned to link to highly relevant and important tools and information from other sources.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8</a:t>
            </a:fld>
            <a:endParaRPr lang="de-D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6348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The toolbox is developed in an iterative approach that considered the needs of the targeted users – as initially guided by the insights from the consortium partners within </a:t>
            </a:r>
            <a:r>
              <a:rPr lang="en-GB" sz="1800" dirty="0" err="1">
                <a:solidFill>
                  <a:srgbClr val="000000"/>
                </a:solidFill>
                <a:effectLst/>
                <a:latin typeface="Calibri" panose="020F0502020204030204" pitchFamily="34" charset="0"/>
                <a:ea typeface="Calibri" panose="020F0502020204030204" pitchFamily="34" charset="0"/>
              </a:rPr>
              <a:t>SOLUTIONSplus</a:t>
            </a:r>
            <a:r>
              <a:rPr lang="en-GB" sz="1800" dirty="0">
                <a:solidFill>
                  <a:srgbClr val="000000"/>
                </a:solidFill>
                <a:effectLst/>
                <a:latin typeface="Calibri" panose="020F0502020204030204" pitchFamily="34" charset="0"/>
                <a:ea typeface="Calibri" panose="020F0502020204030204" pitchFamily="34" charset="0"/>
              </a:rPr>
              <a:t> – as well as the local stakeholders in the partner cities of the project. These were organized into the main thematic areas (</a:t>
            </a:r>
            <a:r>
              <a:rPr lang="en-GB" sz="1800" i="1" dirty="0">
                <a:solidFill>
                  <a:srgbClr val="000000"/>
                </a:solidFill>
                <a:effectLst/>
                <a:latin typeface="Calibri" panose="020F0502020204030204" pitchFamily="34" charset="0"/>
                <a:ea typeface="Calibri" panose="020F0502020204030204" pitchFamily="34" charset="0"/>
              </a:rPr>
              <a:t>right side of the mind map) </a:t>
            </a:r>
            <a:r>
              <a:rPr lang="en-GB" sz="1800" i="0" dirty="0">
                <a:solidFill>
                  <a:srgbClr val="000000"/>
                </a:solidFill>
                <a:effectLst/>
                <a:latin typeface="Calibri" panose="020F0502020204030204" pitchFamily="34" charset="0"/>
                <a:ea typeface="Calibri" panose="020F0502020204030204" pitchFamily="34" charset="0"/>
              </a:rPr>
              <a:t>that capture the socio-technical dimensions that need to be considered towards effectively supporting the shift to e-mobility. These thematic areas are further sub-divided into sub-topics which then guides the organisation of the tools that are added into the system – which are individually tagged with appropriate relevant keywords to enhance the user-friendliness of the process of connecting the tools to the users. The “tools” or contents of the toolbox can generally be categorized into topic guides (written materials – reports; studies; guides; etc…) ; simulation tools and calculators (for aiding assessments/evaluation, and similar processes); multimedia materials (embedded videos) and other materials.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smtClean="0">
                <a:solidFill>
                  <a:schemeClr val="dk1"/>
                </a:solidFill>
                <a:latin typeface="Calibri"/>
                <a:ea typeface="Calibri"/>
                <a:cs typeface="Calibri"/>
                <a:sym typeface="Calibri"/>
              </a:rPr>
              <a:t>9</a:t>
            </a:fld>
            <a:endParaRPr lang="de-DE"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2957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22"/>
        <p:cNvGrpSpPr/>
        <p:nvPr/>
      </p:nvGrpSpPr>
      <p:grpSpPr>
        <a:xfrm>
          <a:off x="0" y="0"/>
          <a:ext cx="0" cy="0"/>
          <a:chOff x="0" y="0"/>
          <a:chExt cx="0" cy="0"/>
        </a:xfrm>
      </p:grpSpPr>
      <p:sp>
        <p:nvSpPr>
          <p:cNvPr id="23" name="Google Shape;23;p35"/>
          <p:cNvSpPr txBox="1">
            <a:spLocks noGrp="1"/>
          </p:cNvSpPr>
          <p:nvPr>
            <p:ph type="title"/>
          </p:nvPr>
        </p:nvSpPr>
        <p:spPr>
          <a:xfrm>
            <a:off x="483691" y="560340"/>
            <a:ext cx="8717655" cy="5949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500"/>
              <a:buFont typeface="Calibri"/>
              <a:buNone/>
              <a:defRPr sz="2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5"/>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
        <p:nvSpPr>
          <p:cNvPr id="25" name="Google Shape;25;p35"/>
          <p:cNvSpPr txBox="1">
            <a:spLocks noGrp="1"/>
          </p:cNvSpPr>
          <p:nvPr>
            <p:ph type="dt" idx="10"/>
          </p:nvPr>
        </p:nvSpPr>
        <p:spPr>
          <a:xfrm>
            <a:off x="9268852" y="6163056"/>
            <a:ext cx="2000251" cy="256729"/>
          </a:xfrm>
          <a:prstGeom prst="rect">
            <a:avLst/>
          </a:prstGeom>
          <a:noFill/>
          <a:ln>
            <a:noFill/>
          </a:ln>
        </p:spPr>
        <p:txBody>
          <a:bodyPr spcFirstLastPara="1" wrap="square" lIns="64275" tIns="32125" rIns="64275" bIns="32125" anchor="ctr" anchorCtr="0">
            <a:noAutofit/>
          </a:bodyPr>
          <a:lstStyle>
            <a:lvl1pPr lvl="0" algn="r">
              <a:lnSpc>
                <a:spcPct val="100000"/>
              </a:lnSpc>
              <a:spcBef>
                <a:spcPts val="0"/>
              </a:spcBef>
              <a:spcAft>
                <a:spcPts val="0"/>
              </a:spcAft>
              <a:buSzPts val="1400"/>
              <a:buNone/>
              <a:defRPr sz="10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527050" y="1412875"/>
            <a:ext cx="10176935" cy="41036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5"/>
          <p:cNvSpPr txBox="1"/>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28" name="Google Shape;28;p3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 name="Google Shape;29;p35"/>
          <p:cNvSpPr/>
          <p:nvPr/>
        </p:nvSpPr>
        <p:spPr>
          <a:xfrm flipH="1">
            <a:off x="5658642" y="0"/>
            <a:ext cx="874715" cy="6858001"/>
          </a:xfrm>
          <a:custGeom>
            <a:avLst/>
            <a:gdLst/>
            <a:ahLst/>
            <a:cxnLst/>
            <a:rect l="l" t="t" r="r" b="b"/>
            <a:pathLst>
              <a:path w="874715" h="6858001" extrusionOk="0">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 name="Google Shape;30;p35"/>
          <p:cNvSpPr/>
          <p:nvPr/>
        </p:nvSpPr>
        <p:spPr>
          <a:xfrm flipH="1">
            <a:off x="5658642" y="0"/>
            <a:ext cx="874715" cy="6858001"/>
          </a:xfrm>
          <a:custGeom>
            <a:avLst/>
            <a:gdLst/>
            <a:ahLst/>
            <a:cxnLst/>
            <a:rect l="l" t="t" r="r" b="b"/>
            <a:pathLst>
              <a:path w="874715" h="6858001" extrusionOk="0">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rotWithShape="1">
            <a:blip r:embed="rId2">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1" name="Google Shape;31;p35" descr="Triangular abstract background"/>
          <p:cNvPicPr preferRelativeResize="0"/>
          <p:nvPr/>
        </p:nvPicPr>
        <p:blipFill rotWithShape="1">
          <a:blip r:embed="rId3" cstate="email">
            <a:alphaModFix amt="39000"/>
            <a:extLst>
              <a:ext uri="{28A0092B-C50C-407E-A947-70E740481C1C}">
                <a14:useLocalDpi xmlns:a14="http://schemas.microsoft.com/office/drawing/2010/main"/>
              </a:ext>
            </a:extLst>
          </a:blip>
          <a:srcRect b="-2"/>
          <a:stretch/>
        </p:blipFill>
        <p:spPr>
          <a:xfrm>
            <a:off x="5840059" y="-1"/>
            <a:ext cx="6351941" cy="6858001"/>
          </a:xfrm>
          <a:custGeom>
            <a:avLst/>
            <a:gdLst/>
            <a:ahLst/>
            <a:cxnLst/>
            <a:rect l="l" t="t" r="r" b="b"/>
            <a:pathLst>
              <a:path w="6351941" h="6858001" extrusionOk="0">
                <a:moveTo>
                  <a:pt x="246541" y="3333751"/>
                </a:moveTo>
                <a:lnTo>
                  <a:pt x="6351941" y="3333751"/>
                </a:lnTo>
                <a:lnTo>
                  <a:pt x="6351941" y="3524252"/>
                </a:lnTo>
                <a:lnTo>
                  <a:pt x="6351941" y="6858001"/>
                </a:lnTo>
                <a:lnTo>
                  <a:pt x="137148" y="6858001"/>
                </a:lnTo>
                <a:lnTo>
                  <a:pt x="144347" y="6840738"/>
                </a:lnTo>
                <a:cubicBezTo>
                  <a:pt x="160922" y="6813278"/>
                  <a:pt x="164922" y="6786993"/>
                  <a:pt x="143585" y="6758356"/>
                </a:cubicBezTo>
                <a:cubicBezTo>
                  <a:pt x="128917" y="6738934"/>
                  <a:pt x="136157" y="6700686"/>
                  <a:pt x="153112" y="6682250"/>
                </a:cubicBezTo>
                <a:cubicBezTo>
                  <a:pt x="159208" y="6675579"/>
                  <a:pt x="165304" y="6668713"/>
                  <a:pt x="175591" y="6657533"/>
                </a:cubicBezTo>
                <a:cubicBezTo>
                  <a:pt x="128917" y="6637329"/>
                  <a:pt x="124727" y="6594765"/>
                  <a:pt x="115201" y="6553767"/>
                </a:cubicBezTo>
                <a:cubicBezTo>
                  <a:pt x="109296" y="6528663"/>
                  <a:pt x="85292" y="6522581"/>
                  <a:pt x="63193" y="6517873"/>
                </a:cubicBezTo>
                <a:cubicBezTo>
                  <a:pt x="23377" y="6509634"/>
                  <a:pt x="5851" y="6489823"/>
                  <a:pt x="9089" y="6448435"/>
                </a:cubicBezTo>
                <a:cubicBezTo>
                  <a:pt x="12709" y="6402732"/>
                  <a:pt x="18995" y="6357030"/>
                  <a:pt x="26426" y="6311718"/>
                </a:cubicBezTo>
                <a:cubicBezTo>
                  <a:pt x="31188" y="6283082"/>
                  <a:pt x="42808" y="6257190"/>
                  <a:pt x="65097" y="6236396"/>
                </a:cubicBezTo>
                <a:cubicBezTo>
                  <a:pt x="86816" y="6216194"/>
                  <a:pt x="84339" y="6211486"/>
                  <a:pt x="67003" y="6188144"/>
                </a:cubicBezTo>
                <a:cubicBezTo>
                  <a:pt x="46808" y="6160879"/>
                  <a:pt x="28140" y="6132633"/>
                  <a:pt x="10803" y="6103407"/>
                </a:cubicBezTo>
                <a:cubicBezTo>
                  <a:pt x="5279" y="6094187"/>
                  <a:pt x="5469" y="6080849"/>
                  <a:pt x="4327" y="6069276"/>
                </a:cubicBezTo>
                <a:cubicBezTo>
                  <a:pt x="2231" y="6049660"/>
                  <a:pt x="-1579" y="6029456"/>
                  <a:pt x="707" y="6010235"/>
                </a:cubicBezTo>
                <a:cubicBezTo>
                  <a:pt x="2993" y="5991797"/>
                  <a:pt x="10803" y="5973553"/>
                  <a:pt x="18613" y="5956490"/>
                </a:cubicBezTo>
                <a:cubicBezTo>
                  <a:pt x="40522" y="5908825"/>
                  <a:pt x="67765" y="5865083"/>
                  <a:pt x="107008" y="5829971"/>
                </a:cubicBezTo>
                <a:cubicBezTo>
                  <a:pt x="112152" y="5825462"/>
                  <a:pt x="114058" y="5816437"/>
                  <a:pt x="115773" y="5808982"/>
                </a:cubicBezTo>
                <a:cubicBezTo>
                  <a:pt x="118631" y="5796822"/>
                  <a:pt x="121297" y="5784268"/>
                  <a:pt x="121679" y="5771911"/>
                </a:cubicBezTo>
                <a:cubicBezTo>
                  <a:pt x="123583" y="5711889"/>
                  <a:pt x="150254" y="5664813"/>
                  <a:pt x="192927" y="5625974"/>
                </a:cubicBezTo>
                <a:cubicBezTo>
                  <a:pt x="205120" y="5614794"/>
                  <a:pt x="206454" y="5606164"/>
                  <a:pt x="192355" y="5594001"/>
                </a:cubicBezTo>
                <a:cubicBezTo>
                  <a:pt x="175973" y="5579880"/>
                  <a:pt x="182449" y="5559676"/>
                  <a:pt x="186259" y="5541432"/>
                </a:cubicBezTo>
                <a:cubicBezTo>
                  <a:pt x="190069" y="5522604"/>
                  <a:pt x="194071" y="5503576"/>
                  <a:pt x="197881" y="5484746"/>
                </a:cubicBezTo>
                <a:cubicBezTo>
                  <a:pt x="200547" y="5470820"/>
                  <a:pt x="202833" y="5457089"/>
                  <a:pt x="206072" y="5443357"/>
                </a:cubicBezTo>
                <a:cubicBezTo>
                  <a:pt x="216170" y="5400597"/>
                  <a:pt x="213122" y="5362152"/>
                  <a:pt x="182069" y="5327433"/>
                </a:cubicBezTo>
                <a:cubicBezTo>
                  <a:pt x="158256" y="5300953"/>
                  <a:pt x="151206" y="5267019"/>
                  <a:pt x="158446" y="5230926"/>
                </a:cubicBezTo>
                <a:cubicBezTo>
                  <a:pt x="159398" y="5226415"/>
                  <a:pt x="163208" y="5220727"/>
                  <a:pt x="161684" y="5217589"/>
                </a:cubicBezTo>
                <a:cubicBezTo>
                  <a:pt x="139395" y="5170316"/>
                  <a:pt x="178641" y="5132851"/>
                  <a:pt x="181117" y="5089305"/>
                </a:cubicBezTo>
                <a:cubicBezTo>
                  <a:pt x="182259" y="5070083"/>
                  <a:pt x="196357" y="5050467"/>
                  <a:pt x="207596" y="5033207"/>
                </a:cubicBezTo>
                <a:cubicBezTo>
                  <a:pt x="223028" y="5009470"/>
                  <a:pt x="237887" y="4988286"/>
                  <a:pt x="231028" y="4956119"/>
                </a:cubicBezTo>
                <a:cubicBezTo>
                  <a:pt x="223980" y="4923950"/>
                  <a:pt x="236935" y="4894527"/>
                  <a:pt x="259033" y="4870400"/>
                </a:cubicBezTo>
                <a:cubicBezTo>
                  <a:pt x="275798" y="4851963"/>
                  <a:pt x="277322" y="4831758"/>
                  <a:pt x="272560" y="4807436"/>
                </a:cubicBezTo>
                <a:cubicBezTo>
                  <a:pt x="266654" y="4777033"/>
                  <a:pt x="266272" y="4745453"/>
                  <a:pt x="262653" y="4714658"/>
                </a:cubicBezTo>
                <a:cubicBezTo>
                  <a:pt x="261891" y="4707987"/>
                  <a:pt x="259223" y="4699554"/>
                  <a:pt x="254651" y="4695629"/>
                </a:cubicBezTo>
                <a:cubicBezTo>
                  <a:pt x="197881" y="4647572"/>
                  <a:pt x="197309" y="4579901"/>
                  <a:pt x="194641" y="4513209"/>
                </a:cubicBezTo>
                <a:cubicBezTo>
                  <a:pt x="192927" y="4472804"/>
                  <a:pt x="192927" y="4432199"/>
                  <a:pt x="193879" y="4391596"/>
                </a:cubicBezTo>
                <a:cubicBezTo>
                  <a:pt x="194071" y="4377865"/>
                  <a:pt x="197119" y="4363350"/>
                  <a:pt x="202833" y="4351188"/>
                </a:cubicBezTo>
                <a:cubicBezTo>
                  <a:pt x="214836" y="4325885"/>
                  <a:pt x="230456" y="4302544"/>
                  <a:pt x="242649" y="4277434"/>
                </a:cubicBezTo>
                <a:cubicBezTo>
                  <a:pt x="247413" y="4268022"/>
                  <a:pt x="247603" y="4255860"/>
                  <a:pt x="248365" y="4244874"/>
                </a:cubicBezTo>
                <a:cubicBezTo>
                  <a:pt x="249889" y="4225456"/>
                  <a:pt x="245317" y="4203880"/>
                  <a:pt x="252175" y="4187207"/>
                </a:cubicBezTo>
                <a:cubicBezTo>
                  <a:pt x="269892" y="4143856"/>
                  <a:pt x="265892" y="4103253"/>
                  <a:pt x="248365" y="4062061"/>
                </a:cubicBezTo>
                <a:cubicBezTo>
                  <a:pt x="223790" y="4004392"/>
                  <a:pt x="225694" y="3949864"/>
                  <a:pt x="264557" y="3898864"/>
                </a:cubicBezTo>
                <a:cubicBezTo>
                  <a:pt x="282084" y="3875915"/>
                  <a:pt x="273702" y="3853553"/>
                  <a:pt x="259605" y="3834135"/>
                </a:cubicBezTo>
                <a:cubicBezTo>
                  <a:pt x="243221" y="3811773"/>
                  <a:pt x="239031" y="3790000"/>
                  <a:pt x="251031" y="3764306"/>
                </a:cubicBezTo>
                <a:cubicBezTo>
                  <a:pt x="253699" y="3758615"/>
                  <a:pt x="252365" y="3750574"/>
                  <a:pt x="251413" y="3743904"/>
                </a:cubicBezTo>
                <a:lnTo>
                  <a:pt x="250057" y="3725050"/>
                </a:lnTo>
                <a:lnTo>
                  <a:pt x="237709" y="3723373"/>
                </a:lnTo>
                <a:cubicBezTo>
                  <a:pt x="208187" y="3719139"/>
                  <a:pt x="178620" y="3715145"/>
                  <a:pt x="148511" y="3712740"/>
                </a:cubicBezTo>
                <a:lnTo>
                  <a:pt x="148495" y="3712740"/>
                </a:lnTo>
                <a:lnTo>
                  <a:pt x="148510" y="3712739"/>
                </a:lnTo>
                <a:cubicBezTo>
                  <a:pt x="178619" y="3715144"/>
                  <a:pt x="208186" y="3719138"/>
                  <a:pt x="237708" y="3723372"/>
                </a:cubicBezTo>
                <a:lnTo>
                  <a:pt x="250056" y="3725049"/>
                </a:lnTo>
                <a:lnTo>
                  <a:pt x="247364" y="3687609"/>
                </a:lnTo>
                <a:cubicBezTo>
                  <a:pt x="248888" y="3669416"/>
                  <a:pt x="255126" y="3652106"/>
                  <a:pt x="271605" y="3636610"/>
                </a:cubicBezTo>
                <a:cubicBezTo>
                  <a:pt x="278083" y="3630528"/>
                  <a:pt x="280749" y="3620328"/>
                  <a:pt x="285131" y="3612089"/>
                </a:cubicBezTo>
                <a:cubicBezTo>
                  <a:pt x="303040" y="3577567"/>
                  <a:pt x="301324" y="3578940"/>
                  <a:pt x="279607" y="3548145"/>
                </a:cubicBezTo>
                <a:lnTo>
                  <a:pt x="265966" y="3524252"/>
                </a:lnTo>
                <a:lnTo>
                  <a:pt x="263914" y="3520658"/>
                </a:lnTo>
                <a:cubicBezTo>
                  <a:pt x="259699" y="3510777"/>
                  <a:pt x="257032" y="3500578"/>
                  <a:pt x="257508" y="3491262"/>
                </a:cubicBezTo>
                <a:cubicBezTo>
                  <a:pt x="258936" y="3463164"/>
                  <a:pt x="258293" y="3435408"/>
                  <a:pt x="256120" y="3407910"/>
                </a:cubicBezTo>
                <a:lnTo>
                  <a:pt x="252069" y="3376550"/>
                </a:lnTo>
                <a:close/>
                <a:moveTo>
                  <a:pt x="620963" y="0"/>
                </a:moveTo>
                <a:lnTo>
                  <a:pt x="6351941" y="0"/>
                </a:lnTo>
                <a:lnTo>
                  <a:pt x="6351941" y="3333750"/>
                </a:lnTo>
                <a:lnTo>
                  <a:pt x="246541" y="3333750"/>
                </a:lnTo>
                <a:lnTo>
                  <a:pt x="245553" y="3326101"/>
                </a:lnTo>
                <a:cubicBezTo>
                  <a:pt x="236171" y="3271963"/>
                  <a:pt x="222835" y="3218512"/>
                  <a:pt x="209881" y="3165061"/>
                </a:cubicBezTo>
                <a:cubicBezTo>
                  <a:pt x="193878" y="3099154"/>
                  <a:pt x="192926" y="3034817"/>
                  <a:pt x="209119" y="2968910"/>
                </a:cubicBezTo>
                <a:cubicBezTo>
                  <a:pt x="220931" y="2921245"/>
                  <a:pt x="201498" y="2876129"/>
                  <a:pt x="188164" y="2831604"/>
                </a:cubicBezTo>
                <a:cubicBezTo>
                  <a:pt x="185498" y="2822385"/>
                  <a:pt x="175020" y="2813754"/>
                  <a:pt x="166065" y="2808850"/>
                </a:cubicBezTo>
                <a:cubicBezTo>
                  <a:pt x="134440" y="2791196"/>
                  <a:pt x="129488" y="2761970"/>
                  <a:pt x="142632" y="2725094"/>
                </a:cubicBezTo>
                <a:cubicBezTo>
                  <a:pt x="152921" y="2695868"/>
                  <a:pt x="166637" y="2669191"/>
                  <a:pt x="191022" y="2645455"/>
                </a:cubicBezTo>
                <a:cubicBezTo>
                  <a:pt x="219597" y="2617603"/>
                  <a:pt x="252174" y="2588768"/>
                  <a:pt x="264176" y="2545615"/>
                </a:cubicBezTo>
                <a:cubicBezTo>
                  <a:pt x="269319" y="2526980"/>
                  <a:pt x="270081" y="2510897"/>
                  <a:pt x="264746" y="2491281"/>
                </a:cubicBezTo>
                <a:cubicBezTo>
                  <a:pt x="254460" y="2453227"/>
                  <a:pt x="247220" y="2414980"/>
                  <a:pt x="279035" y="2379279"/>
                </a:cubicBezTo>
                <a:cubicBezTo>
                  <a:pt x="296562" y="2359664"/>
                  <a:pt x="307802" y="2333183"/>
                  <a:pt x="303420" y="2301603"/>
                </a:cubicBezTo>
                <a:cubicBezTo>
                  <a:pt x="297896" y="2262177"/>
                  <a:pt x="311802" y="2226281"/>
                  <a:pt x="332377" y="2192740"/>
                </a:cubicBezTo>
                <a:cubicBezTo>
                  <a:pt x="339807" y="2180774"/>
                  <a:pt x="343997" y="2166063"/>
                  <a:pt x="347617" y="2152137"/>
                </a:cubicBezTo>
                <a:cubicBezTo>
                  <a:pt x="356000" y="2119968"/>
                  <a:pt x="363430" y="2087602"/>
                  <a:pt x="370288" y="2055042"/>
                </a:cubicBezTo>
                <a:cubicBezTo>
                  <a:pt x="376002" y="2028365"/>
                  <a:pt x="380194" y="2001493"/>
                  <a:pt x="385147" y="1974618"/>
                </a:cubicBezTo>
                <a:cubicBezTo>
                  <a:pt x="390481" y="1945197"/>
                  <a:pt x="402865" y="1921855"/>
                  <a:pt x="431630" y="1909694"/>
                </a:cubicBezTo>
                <a:cubicBezTo>
                  <a:pt x="440774" y="1905771"/>
                  <a:pt x="448015" y="1896356"/>
                  <a:pt x="455635" y="1888901"/>
                </a:cubicBezTo>
                <a:cubicBezTo>
                  <a:pt x="461159" y="1883606"/>
                  <a:pt x="465351" y="1876543"/>
                  <a:pt x="471065" y="1871640"/>
                </a:cubicBezTo>
                <a:cubicBezTo>
                  <a:pt x="501166" y="1845943"/>
                  <a:pt x="531455" y="1820640"/>
                  <a:pt x="561556" y="1795142"/>
                </a:cubicBezTo>
                <a:cubicBezTo>
                  <a:pt x="564414" y="1792590"/>
                  <a:pt x="567843" y="1789845"/>
                  <a:pt x="569177" y="1786511"/>
                </a:cubicBezTo>
                <a:cubicBezTo>
                  <a:pt x="583083" y="1751988"/>
                  <a:pt x="596227" y="1717073"/>
                  <a:pt x="610898" y="1682944"/>
                </a:cubicBezTo>
                <a:cubicBezTo>
                  <a:pt x="616612" y="1669800"/>
                  <a:pt x="623660" y="1656267"/>
                  <a:pt x="633567" y="1646459"/>
                </a:cubicBezTo>
                <a:cubicBezTo>
                  <a:pt x="656047" y="1624098"/>
                  <a:pt x="680432" y="1603698"/>
                  <a:pt x="690148" y="1571529"/>
                </a:cubicBezTo>
                <a:cubicBezTo>
                  <a:pt x="693005" y="1562114"/>
                  <a:pt x="694529" y="1550935"/>
                  <a:pt x="692053" y="1541910"/>
                </a:cubicBezTo>
                <a:cubicBezTo>
                  <a:pt x="681766" y="1505229"/>
                  <a:pt x="669002" y="1469335"/>
                  <a:pt x="658144" y="1432851"/>
                </a:cubicBezTo>
                <a:cubicBezTo>
                  <a:pt x="651475" y="1409705"/>
                  <a:pt x="643473" y="1388716"/>
                  <a:pt x="619850" y="1377535"/>
                </a:cubicBezTo>
                <a:cubicBezTo>
                  <a:pt x="613184" y="1374398"/>
                  <a:pt x="605944" y="1365570"/>
                  <a:pt x="604610" y="1358313"/>
                </a:cubicBezTo>
                <a:cubicBezTo>
                  <a:pt x="596037" y="1311630"/>
                  <a:pt x="591847" y="1265534"/>
                  <a:pt x="620994" y="1222576"/>
                </a:cubicBezTo>
                <a:cubicBezTo>
                  <a:pt x="627280" y="1213555"/>
                  <a:pt x="627280" y="1196684"/>
                  <a:pt x="624614" y="1184720"/>
                </a:cubicBezTo>
                <a:cubicBezTo>
                  <a:pt x="614708" y="1138623"/>
                  <a:pt x="611278" y="1094882"/>
                  <a:pt x="642903" y="1054866"/>
                </a:cubicBezTo>
                <a:cubicBezTo>
                  <a:pt x="646713" y="1050159"/>
                  <a:pt x="643283" y="1035056"/>
                  <a:pt x="638521" y="1027995"/>
                </a:cubicBezTo>
                <a:cubicBezTo>
                  <a:pt x="592037" y="959929"/>
                  <a:pt x="590893" y="922662"/>
                  <a:pt x="634901" y="853028"/>
                </a:cubicBezTo>
                <a:cubicBezTo>
                  <a:pt x="637759" y="848516"/>
                  <a:pt x="640997" y="842633"/>
                  <a:pt x="645379" y="840866"/>
                </a:cubicBezTo>
                <a:cubicBezTo>
                  <a:pt x="673384" y="828900"/>
                  <a:pt x="674146" y="803401"/>
                  <a:pt x="676432" y="778095"/>
                </a:cubicBezTo>
                <a:cubicBezTo>
                  <a:pt x="678908" y="750244"/>
                  <a:pt x="682146" y="722389"/>
                  <a:pt x="684432" y="694341"/>
                </a:cubicBezTo>
                <a:cubicBezTo>
                  <a:pt x="684814" y="689436"/>
                  <a:pt x="683290" y="683943"/>
                  <a:pt x="681574" y="679040"/>
                </a:cubicBezTo>
                <a:cubicBezTo>
                  <a:pt x="675288" y="660210"/>
                  <a:pt x="666144" y="641968"/>
                  <a:pt x="662334" y="622548"/>
                </a:cubicBezTo>
                <a:cubicBezTo>
                  <a:pt x="654141" y="580573"/>
                  <a:pt x="637759" y="539970"/>
                  <a:pt x="644427" y="495638"/>
                </a:cubicBezTo>
                <a:cubicBezTo>
                  <a:pt x="645569" y="487990"/>
                  <a:pt x="640045" y="479162"/>
                  <a:pt x="637949" y="470924"/>
                </a:cubicBezTo>
                <a:cubicBezTo>
                  <a:pt x="634329" y="456017"/>
                  <a:pt x="629186" y="441500"/>
                  <a:pt x="627852" y="426397"/>
                </a:cubicBezTo>
                <a:cubicBezTo>
                  <a:pt x="624422" y="386383"/>
                  <a:pt x="621374" y="345976"/>
                  <a:pt x="621184" y="305764"/>
                </a:cubicBezTo>
                <a:cubicBezTo>
                  <a:pt x="620994" y="286346"/>
                  <a:pt x="628232" y="266927"/>
                  <a:pt x="631091" y="247312"/>
                </a:cubicBezTo>
                <a:cubicBezTo>
                  <a:pt x="632425" y="238486"/>
                  <a:pt x="634711" y="224165"/>
                  <a:pt x="630519" y="221224"/>
                </a:cubicBezTo>
                <a:cubicBezTo>
                  <a:pt x="598706" y="198471"/>
                  <a:pt x="604802" y="166498"/>
                  <a:pt x="605182" y="134133"/>
                </a:cubicBezTo>
                <a:cubicBezTo>
                  <a:pt x="605563" y="98433"/>
                  <a:pt x="612469" y="63322"/>
                  <a:pt x="617850" y="27991"/>
                </a:cubicBezTo>
                <a:close/>
              </a:path>
            </a:pathLst>
          </a:custGeom>
          <a:noFill/>
          <a:ln>
            <a:noFill/>
          </a:ln>
        </p:spPr>
      </p:pic>
      <p:pic>
        <p:nvPicPr>
          <p:cNvPr id="32" name="Google Shape;32;p35" descr="Shape, logo&#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061043" y="166079"/>
            <a:ext cx="788521" cy="7885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6" name="Google Shape;86;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44"/>
          <p:cNvSpPr txBox="1">
            <a:spLocks noGrp="1"/>
          </p:cNvSpPr>
          <p:nvPr>
            <p:ph type="title"/>
          </p:nvPr>
        </p:nvSpPr>
        <p:spPr>
          <a:xfrm>
            <a:off x="838200" y="365125"/>
            <a:ext cx="94053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 name="Google Shape;4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37"/>
          <p:cNvSpPr txBox="1">
            <a:spLocks noGrp="1"/>
          </p:cNvSpPr>
          <p:nvPr>
            <p:ph type="title"/>
          </p:nvPr>
        </p:nvSpPr>
        <p:spPr>
          <a:xfrm>
            <a:off x="838200" y="365125"/>
            <a:ext cx="94053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39"/>
          <p:cNvSpPr txBox="1">
            <a:spLocks noGrp="1"/>
          </p:cNvSpPr>
          <p:nvPr>
            <p:ph type="title"/>
          </p:nvPr>
        </p:nvSpPr>
        <p:spPr>
          <a:xfrm>
            <a:off x="838200" y="365125"/>
            <a:ext cx="94053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838200" y="365125"/>
            <a:ext cx="94053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9" name="Google Shape;79;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940539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
        <p:nvSpPr>
          <p:cNvPr id="15" name="Google Shape;15;p33"/>
          <p:cNvSpPr txBox="1"/>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de-DE" sz="1000" b="0" i="0" u="none" strike="noStrike" cap="none">
                <a:solidFill>
                  <a:srgbClr val="888888"/>
                </a:solidFill>
                <a:latin typeface="Calibri"/>
                <a:ea typeface="Calibri"/>
                <a:cs typeface="Calibri"/>
                <a:sym typeface="Calibri"/>
              </a:rPr>
              <a:t>‹#›</a:t>
            </a:fld>
            <a:endParaRPr sz="1000" b="0" i="0" u="none" strike="noStrike" cap="none">
              <a:solidFill>
                <a:srgbClr val="888888"/>
              </a:solidFill>
              <a:latin typeface="Calibri"/>
              <a:ea typeface="Calibri"/>
              <a:cs typeface="Calibri"/>
              <a:sym typeface="Calibri"/>
            </a:endParaRPr>
          </a:p>
        </p:txBody>
      </p:sp>
      <p:sp>
        <p:nvSpPr>
          <p:cNvPr id="16" name="Google Shape;16;p33"/>
          <p:cNvSpPr txBox="1"/>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7" name="Google Shape;17;p3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 name="Google Shape;18;p33"/>
          <p:cNvSpPr/>
          <p:nvPr/>
        </p:nvSpPr>
        <p:spPr>
          <a:xfrm flipH="1">
            <a:off x="5658642" y="0"/>
            <a:ext cx="874715" cy="6858001"/>
          </a:xfrm>
          <a:custGeom>
            <a:avLst/>
            <a:gdLst/>
            <a:ahLst/>
            <a:cxnLst/>
            <a:rect l="l" t="t" r="r" b="b"/>
            <a:pathLst>
              <a:path w="874715" h="6858001" extrusionOk="0">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9;p33"/>
          <p:cNvSpPr/>
          <p:nvPr/>
        </p:nvSpPr>
        <p:spPr>
          <a:xfrm flipH="1">
            <a:off x="5658642" y="0"/>
            <a:ext cx="874715" cy="6858001"/>
          </a:xfrm>
          <a:custGeom>
            <a:avLst/>
            <a:gdLst/>
            <a:ahLst/>
            <a:cxnLst/>
            <a:rect l="l" t="t" r="r" b="b"/>
            <a:pathLst>
              <a:path w="874715" h="6858001" extrusionOk="0">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rotWithShape="1">
            <a:blip r:embed="rId14">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 name="Google Shape;20;p33" descr="Triangular abstract background"/>
          <p:cNvPicPr preferRelativeResize="0"/>
          <p:nvPr/>
        </p:nvPicPr>
        <p:blipFill rotWithShape="1">
          <a:blip r:embed="rId15" cstate="email">
            <a:alphaModFix amt="43000"/>
            <a:extLst>
              <a:ext uri="{28A0092B-C50C-407E-A947-70E740481C1C}">
                <a14:useLocalDpi xmlns:a14="http://schemas.microsoft.com/office/drawing/2010/main"/>
              </a:ext>
            </a:extLst>
          </a:blip>
          <a:srcRect b="-2"/>
          <a:stretch/>
        </p:blipFill>
        <p:spPr>
          <a:xfrm>
            <a:off x="5840059" y="-1"/>
            <a:ext cx="6351941" cy="6858001"/>
          </a:xfrm>
          <a:custGeom>
            <a:avLst/>
            <a:gdLst/>
            <a:ahLst/>
            <a:cxnLst/>
            <a:rect l="l" t="t" r="r" b="b"/>
            <a:pathLst>
              <a:path w="6351941" h="6858001" extrusionOk="0">
                <a:moveTo>
                  <a:pt x="246541" y="3333751"/>
                </a:moveTo>
                <a:lnTo>
                  <a:pt x="6351941" y="3333751"/>
                </a:lnTo>
                <a:lnTo>
                  <a:pt x="6351941" y="3524252"/>
                </a:lnTo>
                <a:lnTo>
                  <a:pt x="6351941" y="6858001"/>
                </a:lnTo>
                <a:lnTo>
                  <a:pt x="137148" y="6858001"/>
                </a:lnTo>
                <a:lnTo>
                  <a:pt x="144347" y="6840738"/>
                </a:lnTo>
                <a:cubicBezTo>
                  <a:pt x="160922" y="6813278"/>
                  <a:pt x="164922" y="6786993"/>
                  <a:pt x="143585" y="6758356"/>
                </a:cubicBezTo>
                <a:cubicBezTo>
                  <a:pt x="128917" y="6738934"/>
                  <a:pt x="136157" y="6700686"/>
                  <a:pt x="153112" y="6682250"/>
                </a:cubicBezTo>
                <a:cubicBezTo>
                  <a:pt x="159208" y="6675579"/>
                  <a:pt x="165304" y="6668713"/>
                  <a:pt x="175591" y="6657533"/>
                </a:cubicBezTo>
                <a:cubicBezTo>
                  <a:pt x="128917" y="6637329"/>
                  <a:pt x="124727" y="6594765"/>
                  <a:pt x="115201" y="6553767"/>
                </a:cubicBezTo>
                <a:cubicBezTo>
                  <a:pt x="109296" y="6528663"/>
                  <a:pt x="85292" y="6522581"/>
                  <a:pt x="63193" y="6517873"/>
                </a:cubicBezTo>
                <a:cubicBezTo>
                  <a:pt x="23377" y="6509634"/>
                  <a:pt x="5851" y="6489823"/>
                  <a:pt x="9089" y="6448435"/>
                </a:cubicBezTo>
                <a:cubicBezTo>
                  <a:pt x="12709" y="6402732"/>
                  <a:pt x="18995" y="6357030"/>
                  <a:pt x="26426" y="6311718"/>
                </a:cubicBezTo>
                <a:cubicBezTo>
                  <a:pt x="31188" y="6283082"/>
                  <a:pt x="42808" y="6257190"/>
                  <a:pt x="65097" y="6236396"/>
                </a:cubicBezTo>
                <a:cubicBezTo>
                  <a:pt x="86816" y="6216194"/>
                  <a:pt x="84339" y="6211486"/>
                  <a:pt x="67003" y="6188144"/>
                </a:cubicBezTo>
                <a:cubicBezTo>
                  <a:pt x="46808" y="6160879"/>
                  <a:pt x="28140" y="6132633"/>
                  <a:pt x="10803" y="6103407"/>
                </a:cubicBezTo>
                <a:cubicBezTo>
                  <a:pt x="5279" y="6094187"/>
                  <a:pt x="5469" y="6080849"/>
                  <a:pt x="4327" y="6069276"/>
                </a:cubicBezTo>
                <a:cubicBezTo>
                  <a:pt x="2231" y="6049660"/>
                  <a:pt x="-1579" y="6029456"/>
                  <a:pt x="707" y="6010235"/>
                </a:cubicBezTo>
                <a:cubicBezTo>
                  <a:pt x="2993" y="5991797"/>
                  <a:pt x="10803" y="5973553"/>
                  <a:pt x="18613" y="5956490"/>
                </a:cubicBezTo>
                <a:cubicBezTo>
                  <a:pt x="40522" y="5908825"/>
                  <a:pt x="67765" y="5865083"/>
                  <a:pt x="107008" y="5829971"/>
                </a:cubicBezTo>
                <a:cubicBezTo>
                  <a:pt x="112152" y="5825462"/>
                  <a:pt x="114058" y="5816437"/>
                  <a:pt x="115773" y="5808982"/>
                </a:cubicBezTo>
                <a:cubicBezTo>
                  <a:pt x="118631" y="5796822"/>
                  <a:pt x="121297" y="5784268"/>
                  <a:pt x="121679" y="5771911"/>
                </a:cubicBezTo>
                <a:cubicBezTo>
                  <a:pt x="123583" y="5711889"/>
                  <a:pt x="150254" y="5664813"/>
                  <a:pt x="192927" y="5625974"/>
                </a:cubicBezTo>
                <a:cubicBezTo>
                  <a:pt x="205120" y="5614794"/>
                  <a:pt x="206454" y="5606164"/>
                  <a:pt x="192355" y="5594001"/>
                </a:cubicBezTo>
                <a:cubicBezTo>
                  <a:pt x="175973" y="5579880"/>
                  <a:pt x="182449" y="5559676"/>
                  <a:pt x="186259" y="5541432"/>
                </a:cubicBezTo>
                <a:cubicBezTo>
                  <a:pt x="190069" y="5522604"/>
                  <a:pt x="194071" y="5503576"/>
                  <a:pt x="197881" y="5484746"/>
                </a:cubicBezTo>
                <a:cubicBezTo>
                  <a:pt x="200547" y="5470820"/>
                  <a:pt x="202833" y="5457089"/>
                  <a:pt x="206072" y="5443357"/>
                </a:cubicBezTo>
                <a:cubicBezTo>
                  <a:pt x="216170" y="5400597"/>
                  <a:pt x="213122" y="5362152"/>
                  <a:pt x="182069" y="5327433"/>
                </a:cubicBezTo>
                <a:cubicBezTo>
                  <a:pt x="158256" y="5300953"/>
                  <a:pt x="151206" y="5267019"/>
                  <a:pt x="158446" y="5230926"/>
                </a:cubicBezTo>
                <a:cubicBezTo>
                  <a:pt x="159398" y="5226415"/>
                  <a:pt x="163208" y="5220727"/>
                  <a:pt x="161684" y="5217589"/>
                </a:cubicBezTo>
                <a:cubicBezTo>
                  <a:pt x="139395" y="5170316"/>
                  <a:pt x="178641" y="5132851"/>
                  <a:pt x="181117" y="5089305"/>
                </a:cubicBezTo>
                <a:cubicBezTo>
                  <a:pt x="182259" y="5070083"/>
                  <a:pt x="196357" y="5050467"/>
                  <a:pt x="207596" y="5033207"/>
                </a:cubicBezTo>
                <a:cubicBezTo>
                  <a:pt x="223028" y="5009470"/>
                  <a:pt x="237887" y="4988286"/>
                  <a:pt x="231028" y="4956119"/>
                </a:cubicBezTo>
                <a:cubicBezTo>
                  <a:pt x="223980" y="4923950"/>
                  <a:pt x="236935" y="4894527"/>
                  <a:pt x="259033" y="4870400"/>
                </a:cubicBezTo>
                <a:cubicBezTo>
                  <a:pt x="275798" y="4851963"/>
                  <a:pt x="277322" y="4831758"/>
                  <a:pt x="272560" y="4807436"/>
                </a:cubicBezTo>
                <a:cubicBezTo>
                  <a:pt x="266654" y="4777033"/>
                  <a:pt x="266272" y="4745453"/>
                  <a:pt x="262653" y="4714658"/>
                </a:cubicBezTo>
                <a:cubicBezTo>
                  <a:pt x="261891" y="4707987"/>
                  <a:pt x="259223" y="4699554"/>
                  <a:pt x="254651" y="4695629"/>
                </a:cubicBezTo>
                <a:cubicBezTo>
                  <a:pt x="197881" y="4647572"/>
                  <a:pt x="197309" y="4579901"/>
                  <a:pt x="194641" y="4513209"/>
                </a:cubicBezTo>
                <a:cubicBezTo>
                  <a:pt x="192927" y="4472804"/>
                  <a:pt x="192927" y="4432199"/>
                  <a:pt x="193879" y="4391596"/>
                </a:cubicBezTo>
                <a:cubicBezTo>
                  <a:pt x="194071" y="4377865"/>
                  <a:pt x="197119" y="4363350"/>
                  <a:pt x="202833" y="4351188"/>
                </a:cubicBezTo>
                <a:cubicBezTo>
                  <a:pt x="214836" y="4325885"/>
                  <a:pt x="230456" y="4302544"/>
                  <a:pt x="242649" y="4277434"/>
                </a:cubicBezTo>
                <a:cubicBezTo>
                  <a:pt x="247413" y="4268022"/>
                  <a:pt x="247603" y="4255860"/>
                  <a:pt x="248365" y="4244874"/>
                </a:cubicBezTo>
                <a:cubicBezTo>
                  <a:pt x="249889" y="4225456"/>
                  <a:pt x="245317" y="4203880"/>
                  <a:pt x="252175" y="4187207"/>
                </a:cubicBezTo>
                <a:cubicBezTo>
                  <a:pt x="269892" y="4143856"/>
                  <a:pt x="265892" y="4103253"/>
                  <a:pt x="248365" y="4062061"/>
                </a:cubicBezTo>
                <a:cubicBezTo>
                  <a:pt x="223790" y="4004392"/>
                  <a:pt x="225694" y="3949864"/>
                  <a:pt x="264557" y="3898864"/>
                </a:cubicBezTo>
                <a:cubicBezTo>
                  <a:pt x="282084" y="3875915"/>
                  <a:pt x="273702" y="3853553"/>
                  <a:pt x="259605" y="3834135"/>
                </a:cubicBezTo>
                <a:cubicBezTo>
                  <a:pt x="243221" y="3811773"/>
                  <a:pt x="239031" y="3790000"/>
                  <a:pt x="251031" y="3764306"/>
                </a:cubicBezTo>
                <a:cubicBezTo>
                  <a:pt x="253699" y="3758615"/>
                  <a:pt x="252365" y="3750574"/>
                  <a:pt x="251413" y="3743904"/>
                </a:cubicBezTo>
                <a:lnTo>
                  <a:pt x="250057" y="3725050"/>
                </a:lnTo>
                <a:lnTo>
                  <a:pt x="237709" y="3723373"/>
                </a:lnTo>
                <a:cubicBezTo>
                  <a:pt x="208187" y="3719139"/>
                  <a:pt x="178620" y="3715145"/>
                  <a:pt x="148511" y="3712740"/>
                </a:cubicBezTo>
                <a:lnTo>
                  <a:pt x="148495" y="3712740"/>
                </a:lnTo>
                <a:lnTo>
                  <a:pt x="148510" y="3712739"/>
                </a:lnTo>
                <a:cubicBezTo>
                  <a:pt x="178619" y="3715144"/>
                  <a:pt x="208186" y="3719138"/>
                  <a:pt x="237708" y="3723372"/>
                </a:cubicBezTo>
                <a:lnTo>
                  <a:pt x="250056" y="3725049"/>
                </a:lnTo>
                <a:lnTo>
                  <a:pt x="247364" y="3687609"/>
                </a:lnTo>
                <a:cubicBezTo>
                  <a:pt x="248888" y="3669416"/>
                  <a:pt x="255126" y="3652106"/>
                  <a:pt x="271605" y="3636610"/>
                </a:cubicBezTo>
                <a:cubicBezTo>
                  <a:pt x="278083" y="3630528"/>
                  <a:pt x="280749" y="3620328"/>
                  <a:pt x="285131" y="3612089"/>
                </a:cubicBezTo>
                <a:cubicBezTo>
                  <a:pt x="303040" y="3577567"/>
                  <a:pt x="301324" y="3578940"/>
                  <a:pt x="279607" y="3548145"/>
                </a:cubicBezTo>
                <a:lnTo>
                  <a:pt x="265966" y="3524252"/>
                </a:lnTo>
                <a:lnTo>
                  <a:pt x="263914" y="3520658"/>
                </a:lnTo>
                <a:cubicBezTo>
                  <a:pt x="259699" y="3510777"/>
                  <a:pt x="257032" y="3500578"/>
                  <a:pt x="257508" y="3491262"/>
                </a:cubicBezTo>
                <a:cubicBezTo>
                  <a:pt x="258936" y="3463164"/>
                  <a:pt x="258293" y="3435408"/>
                  <a:pt x="256120" y="3407910"/>
                </a:cubicBezTo>
                <a:lnTo>
                  <a:pt x="252069" y="3376550"/>
                </a:lnTo>
                <a:close/>
                <a:moveTo>
                  <a:pt x="620963" y="0"/>
                </a:moveTo>
                <a:lnTo>
                  <a:pt x="6351941" y="0"/>
                </a:lnTo>
                <a:lnTo>
                  <a:pt x="6351941" y="3333750"/>
                </a:lnTo>
                <a:lnTo>
                  <a:pt x="246541" y="3333750"/>
                </a:lnTo>
                <a:lnTo>
                  <a:pt x="245553" y="3326101"/>
                </a:lnTo>
                <a:cubicBezTo>
                  <a:pt x="236171" y="3271963"/>
                  <a:pt x="222835" y="3218512"/>
                  <a:pt x="209881" y="3165061"/>
                </a:cubicBezTo>
                <a:cubicBezTo>
                  <a:pt x="193878" y="3099154"/>
                  <a:pt x="192926" y="3034817"/>
                  <a:pt x="209119" y="2968910"/>
                </a:cubicBezTo>
                <a:cubicBezTo>
                  <a:pt x="220931" y="2921245"/>
                  <a:pt x="201498" y="2876129"/>
                  <a:pt x="188164" y="2831604"/>
                </a:cubicBezTo>
                <a:cubicBezTo>
                  <a:pt x="185498" y="2822385"/>
                  <a:pt x="175020" y="2813754"/>
                  <a:pt x="166065" y="2808850"/>
                </a:cubicBezTo>
                <a:cubicBezTo>
                  <a:pt x="134440" y="2791196"/>
                  <a:pt x="129488" y="2761970"/>
                  <a:pt x="142632" y="2725094"/>
                </a:cubicBezTo>
                <a:cubicBezTo>
                  <a:pt x="152921" y="2695868"/>
                  <a:pt x="166637" y="2669191"/>
                  <a:pt x="191022" y="2645455"/>
                </a:cubicBezTo>
                <a:cubicBezTo>
                  <a:pt x="219597" y="2617603"/>
                  <a:pt x="252174" y="2588768"/>
                  <a:pt x="264176" y="2545615"/>
                </a:cubicBezTo>
                <a:cubicBezTo>
                  <a:pt x="269319" y="2526980"/>
                  <a:pt x="270081" y="2510897"/>
                  <a:pt x="264746" y="2491281"/>
                </a:cubicBezTo>
                <a:cubicBezTo>
                  <a:pt x="254460" y="2453227"/>
                  <a:pt x="247220" y="2414980"/>
                  <a:pt x="279035" y="2379279"/>
                </a:cubicBezTo>
                <a:cubicBezTo>
                  <a:pt x="296562" y="2359664"/>
                  <a:pt x="307802" y="2333183"/>
                  <a:pt x="303420" y="2301603"/>
                </a:cubicBezTo>
                <a:cubicBezTo>
                  <a:pt x="297896" y="2262177"/>
                  <a:pt x="311802" y="2226281"/>
                  <a:pt x="332377" y="2192740"/>
                </a:cubicBezTo>
                <a:cubicBezTo>
                  <a:pt x="339807" y="2180774"/>
                  <a:pt x="343997" y="2166063"/>
                  <a:pt x="347617" y="2152137"/>
                </a:cubicBezTo>
                <a:cubicBezTo>
                  <a:pt x="356000" y="2119968"/>
                  <a:pt x="363430" y="2087602"/>
                  <a:pt x="370288" y="2055042"/>
                </a:cubicBezTo>
                <a:cubicBezTo>
                  <a:pt x="376002" y="2028365"/>
                  <a:pt x="380194" y="2001493"/>
                  <a:pt x="385147" y="1974618"/>
                </a:cubicBezTo>
                <a:cubicBezTo>
                  <a:pt x="390481" y="1945197"/>
                  <a:pt x="402865" y="1921855"/>
                  <a:pt x="431630" y="1909694"/>
                </a:cubicBezTo>
                <a:cubicBezTo>
                  <a:pt x="440774" y="1905771"/>
                  <a:pt x="448015" y="1896356"/>
                  <a:pt x="455635" y="1888901"/>
                </a:cubicBezTo>
                <a:cubicBezTo>
                  <a:pt x="461159" y="1883606"/>
                  <a:pt x="465351" y="1876543"/>
                  <a:pt x="471065" y="1871640"/>
                </a:cubicBezTo>
                <a:cubicBezTo>
                  <a:pt x="501166" y="1845943"/>
                  <a:pt x="531455" y="1820640"/>
                  <a:pt x="561556" y="1795142"/>
                </a:cubicBezTo>
                <a:cubicBezTo>
                  <a:pt x="564414" y="1792590"/>
                  <a:pt x="567843" y="1789845"/>
                  <a:pt x="569177" y="1786511"/>
                </a:cubicBezTo>
                <a:cubicBezTo>
                  <a:pt x="583083" y="1751988"/>
                  <a:pt x="596227" y="1717073"/>
                  <a:pt x="610898" y="1682944"/>
                </a:cubicBezTo>
                <a:cubicBezTo>
                  <a:pt x="616612" y="1669800"/>
                  <a:pt x="623660" y="1656267"/>
                  <a:pt x="633567" y="1646459"/>
                </a:cubicBezTo>
                <a:cubicBezTo>
                  <a:pt x="656047" y="1624098"/>
                  <a:pt x="680432" y="1603698"/>
                  <a:pt x="690148" y="1571529"/>
                </a:cubicBezTo>
                <a:cubicBezTo>
                  <a:pt x="693005" y="1562114"/>
                  <a:pt x="694529" y="1550935"/>
                  <a:pt x="692053" y="1541910"/>
                </a:cubicBezTo>
                <a:cubicBezTo>
                  <a:pt x="681766" y="1505229"/>
                  <a:pt x="669002" y="1469335"/>
                  <a:pt x="658144" y="1432851"/>
                </a:cubicBezTo>
                <a:cubicBezTo>
                  <a:pt x="651475" y="1409705"/>
                  <a:pt x="643473" y="1388716"/>
                  <a:pt x="619850" y="1377535"/>
                </a:cubicBezTo>
                <a:cubicBezTo>
                  <a:pt x="613184" y="1374398"/>
                  <a:pt x="605944" y="1365570"/>
                  <a:pt x="604610" y="1358313"/>
                </a:cubicBezTo>
                <a:cubicBezTo>
                  <a:pt x="596037" y="1311630"/>
                  <a:pt x="591847" y="1265534"/>
                  <a:pt x="620994" y="1222576"/>
                </a:cubicBezTo>
                <a:cubicBezTo>
                  <a:pt x="627280" y="1213555"/>
                  <a:pt x="627280" y="1196684"/>
                  <a:pt x="624614" y="1184720"/>
                </a:cubicBezTo>
                <a:cubicBezTo>
                  <a:pt x="614708" y="1138623"/>
                  <a:pt x="611278" y="1094882"/>
                  <a:pt x="642903" y="1054866"/>
                </a:cubicBezTo>
                <a:cubicBezTo>
                  <a:pt x="646713" y="1050159"/>
                  <a:pt x="643283" y="1035056"/>
                  <a:pt x="638521" y="1027995"/>
                </a:cubicBezTo>
                <a:cubicBezTo>
                  <a:pt x="592037" y="959929"/>
                  <a:pt x="590893" y="922662"/>
                  <a:pt x="634901" y="853028"/>
                </a:cubicBezTo>
                <a:cubicBezTo>
                  <a:pt x="637759" y="848516"/>
                  <a:pt x="640997" y="842633"/>
                  <a:pt x="645379" y="840866"/>
                </a:cubicBezTo>
                <a:cubicBezTo>
                  <a:pt x="673384" y="828900"/>
                  <a:pt x="674146" y="803401"/>
                  <a:pt x="676432" y="778095"/>
                </a:cubicBezTo>
                <a:cubicBezTo>
                  <a:pt x="678908" y="750244"/>
                  <a:pt x="682146" y="722389"/>
                  <a:pt x="684432" y="694341"/>
                </a:cubicBezTo>
                <a:cubicBezTo>
                  <a:pt x="684814" y="689436"/>
                  <a:pt x="683290" y="683943"/>
                  <a:pt x="681574" y="679040"/>
                </a:cubicBezTo>
                <a:cubicBezTo>
                  <a:pt x="675288" y="660210"/>
                  <a:pt x="666144" y="641968"/>
                  <a:pt x="662334" y="622548"/>
                </a:cubicBezTo>
                <a:cubicBezTo>
                  <a:pt x="654141" y="580573"/>
                  <a:pt x="637759" y="539970"/>
                  <a:pt x="644427" y="495638"/>
                </a:cubicBezTo>
                <a:cubicBezTo>
                  <a:pt x="645569" y="487990"/>
                  <a:pt x="640045" y="479162"/>
                  <a:pt x="637949" y="470924"/>
                </a:cubicBezTo>
                <a:cubicBezTo>
                  <a:pt x="634329" y="456017"/>
                  <a:pt x="629186" y="441500"/>
                  <a:pt x="627852" y="426397"/>
                </a:cubicBezTo>
                <a:cubicBezTo>
                  <a:pt x="624422" y="386383"/>
                  <a:pt x="621374" y="345976"/>
                  <a:pt x="621184" y="305764"/>
                </a:cubicBezTo>
                <a:cubicBezTo>
                  <a:pt x="620994" y="286346"/>
                  <a:pt x="628232" y="266927"/>
                  <a:pt x="631091" y="247312"/>
                </a:cubicBezTo>
                <a:cubicBezTo>
                  <a:pt x="632425" y="238486"/>
                  <a:pt x="634711" y="224165"/>
                  <a:pt x="630519" y="221224"/>
                </a:cubicBezTo>
                <a:cubicBezTo>
                  <a:pt x="598706" y="198471"/>
                  <a:pt x="604802" y="166498"/>
                  <a:pt x="605182" y="134133"/>
                </a:cubicBezTo>
                <a:cubicBezTo>
                  <a:pt x="605563" y="98433"/>
                  <a:pt x="612469" y="63322"/>
                  <a:pt x="617850" y="27991"/>
                </a:cubicBezTo>
                <a:close/>
              </a:path>
            </a:pathLst>
          </a:custGeom>
          <a:solidFill>
            <a:schemeClr val="lt1"/>
          </a:solidFill>
          <a:ln>
            <a:noFill/>
          </a:ln>
        </p:spPr>
      </p:pic>
      <p:pic>
        <p:nvPicPr>
          <p:cNvPr id="21" name="Google Shape;21;p33" descr="Shape, logo&#10;&#10;Description automatically generated"/>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1061043" y="166079"/>
            <a:ext cx="788521" cy="7885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3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hyperlink" Target="http://www.uemi.ne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hyperlink" Target="https://emobility.tool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6"/>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1</a:t>
            </a:fld>
            <a:endParaRPr/>
          </a:p>
        </p:txBody>
      </p:sp>
      <p:pic>
        <p:nvPicPr>
          <p:cNvPr id="107" name="Google Shape;107;p46" descr="Triangular abstract background"/>
          <p:cNvPicPr preferRelativeResize="0"/>
          <p:nvPr/>
        </p:nvPicPr>
        <p:blipFill rotWithShape="1">
          <a:blip r:embed="rId3">
            <a:alphaModFix amt="90000"/>
          </a:blip>
          <a:srcRect t="15726" r="-1"/>
          <a:stretch/>
        </p:blipFill>
        <p:spPr>
          <a:xfrm>
            <a:off x="20" y="10"/>
            <a:ext cx="12188932" cy="6856614"/>
          </a:xfrm>
          <a:prstGeom prst="rect">
            <a:avLst/>
          </a:prstGeom>
          <a:noFill/>
          <a:ln>
            <a:noFill/>
          </a:ln>
        </p:spPr>
      </p:pic>
      <p:pic>
        <p:nvPicPr>
          <p:cNvPr id="108" name="Google Shape;108;p46"/>
          <p:cNvPicPr preferRelativeResize="0">
            <a:picLocks noChangeAspect="1"/>
          </p:cNvPicPr>
          <p:nvPr/>
        </p:nvPicPr>
        <p:blipFill rotWithShape="1">
          <a:blip r:embed="rId4">
            <a:alphaModFix/>
          </a:blip>
          <a:srcRect/>
          <a:stretch/>
        </p:blipFill>
        <p:spPr>
          <a:xfrm>
            <a:off x="4479838" y="1125765"/>
            <a:ext cx="3232323" cy="3232323"/>
          </a:xfrm>
          <a:prstGeom prst="rect">
            <a:avLst/>
          </a:prstGeom>
          <a:noFill/>
          <a:ln>
            <a:noFill/>
          </a:ln>
        </p:spPr>
      </p:pic>
      <p:sp>
        <p:nvSpPr>
          <p:cNvPr id="110" name="Google Shape;110;p46"/>
          <p:cNvSpPr/>
          <p:nvPr/>
        </p:nvSpPr>
        <p:spPr>
          <a:xfrm>
            <a:off x="3068" y="159941"/>
            <a:ext cx="12195028" cy="523180"/>
          </a:xfrm>
          <a:prstGeom prst="rect">
            <a:avLst/>
          </a:prstGeom>
          <a:noFill/>
          <a:ln>
            <a:noFill/>
          </a:ln>
        </p:spPr>
        <p:txBody>
          <a:bodyPr spcFirstLastPara="1" wrap="square" lIns="91425" tIns="45700" rIns="91425" bIns="45700" anchor="t" anchorCtr="0">
            <a:spAutoFit/>
          </a:bodyPr>
          <a:lstStyle/>
          <a:p>
            <a:pPr algn="ctr">
              <a:buSzPts val="1600"/>
            </a:pPr>
            <a:r>
              <a:rPr lang="en-AU" b="1" i="0" u="none" strike="noStrike" cap="none" dirty="0">
                <a:solidFill>
                  <a:schemeClr val="tx1"/>
                </a:solidFill>
                <a:latin typeface="Tw Cen MT" panose="020B0602020104020603" pitchFamily="34" charset="0"/>
                <a:sym typeface="Arial"/>
              </a:rPr>
              <a:t>Integrated Urban Electric Mobility Solutions in the Context of the Paris Agreement, the Sustainable Development Goals and the New Urban Agenda </a:t>
            </a:r>
            <a:endParaRPr lang="de-DE" b="1" i="0" u="none" strike="noStrike" cap="none" dirty="0">
              <a:solidFill>
                <a:schemeClr val="tx1"/>
              </a:solidFill>
              <a:latin typeface="Tw Cen MT" panose="020B0602020104020603" pitchFamily="34" charset="0"/>
              <a:sym typeface="Arial"/>
            </a:endParaRPr>
          </a:p>
          <a:p>
            <a:pPr marL="0" marR="0" lvl="0" indent="0" algn="ctr" rtl="0">
              <a:lnSpc>
                <a:spcPct val="100000"/>
              </a:lnSpc>
              <a:spcBef>
                <a:spcPts val="0"/>
              </a:spcBef>
              <a:spcAft>
                <a:spcPts val="0"/>
              </a:spcAft>
              <a:buClr>
                <a:srgbClr val="000000"/>
              </a:buClr>
              <a:buSzPts val="1600"/>
              <a:buFont typeface="Arial"/>
              <a:buNone/>
            </a:pPr>
            <a:r>
              <a:rPr lang="de-DE" b="1" i="0" u="none" strike="noStrike" cap="none" dirty="0" err="1">
                <a:solidFill>
                  <a:schemeClr val="tx1"/>
                </a:solidFill>
                <a:latin typeface="Tw Cen MT" panose="020B0602020104020603" pitchFamily="34" charset="0"/>
                <a:sym typeface="Arial"/>
              </a:rPr>
              <a:t>InCo</a:t>
            </a:r>
            <a:r>
              <a:rPr lang="de-DE" b="1" i="0" u="none" strike="noStrike" cap="none" dirty="0">
                <a:solidFill>
                  <a:schemeClr val="tx1"/>
                </a:solidFill>
                <a:latin typeface="Tw Cen MT" panose="020B0602020104020603" pitchFamily="34" charset="0"/>
                <a:sym typeface="Arial"/>
              </a:rPr>
              <a:t> </a:t>
            </a:r>
            <a:r>
              <a:rPr lang="de-DE" b="1" i="0" u="none" strike="noStrike" cap="none" dirty="0" err="1">
                <a:solidFill>
                  <a:schemeClr val="tx1"/>
                </a:solidFill>
                <a:latin typeface="Tw Cen MT" panose="020B0602020104020603" pitchFamily="34" charset="0"/>
                <a:sym typeface="Arial"/>
              </a:rPr>
              <a:t>flagship</a:t>
            </a:r>
            <a:r>
              <a:rPr lang="de-DE" b="1" i="0" u="none" strike="noStrike" cap="none" dirty="0">
                <a:solidFill>
                  <a:schemeClr val="tx1"/>
                </a:solidFill>
                <a:latin typeface="Tw Cen MT" panose="020B0602020104020603" pitchFamily="34" charset="0"/>
                <a:sym typeface="Arial"/>
              </a:rPr>
              <a:t> </a:t>
            </a:r>
            <a:r>
              <a:rPr lang="de-DE" b="1" i="0" u="none" strike="noStrike" cap="none" dirty="0" err="1">
                <a:solidFill>
                  <a:schemeClr val="tx1"/>
                </a:solidFill>
                <a:latin typeface="Tw Cen MT" panose="020B0602020104020603" pitchFamily="34" charset="0"/>
                <a:sym typeface="Arial"/>
              </a:rPr>
              <a:t>project</a:t>
            </a:r>
            <a:r>
              <a:rPr lang="de-DE" b="1" i="0" u="none" strike="noStrike" cap="none" dirty="0">
                <a:solidFill>
                  <a:schemeClr val="tx1"/>
                </a:solidFill>
                <a:latin typeface="Tw Cen MT" panose="020B0602020104020603" pitchFamily="34" charset="0"/>
                <a:sym typeface="Arial"/>
              </a:rPr>
              <a:t> on “Urban </a:t>
            </a:r>
            <a:r>
              <a:rPr lang="de-DE" b="1" i="0" u="none" strike="noStrike" cap="none" dirty="0" err="1">
                <a:solidFill>
                  <a:schemeClr val="tx1"/>
                </a:solidFill>
                <a:latin typeface="Tw Cen MT" panose="020B0602020104020603" pitchFamily="34" charset="0"/>
                <a:sym typeface="Arial"/>
              </a:rPr>
              <a:t>mobility</a:t>
            </a:r>
            <a:r>
              <a:rPr lang="de-DE" b="1" i="0" u="none" strike="noStrike" cap="none" dirty="0">
                <a:solidFill>
                  <a:schemeClr val="tx1"/>
                </a:solidFill>
                <a:latin typeface="Tw Cen MT" panose="020B0602020104020603" pitchFamily="34" charset="0"/>
                <a:sym typeface="Arial"/>
              </a:rPr>
              <a:t> and </a:t>
            </a:r>
            <a:r>
              <a:rPr lang="de-DE" b="1" i="0" u="none" strike="noStrike" cap="none" dirty="0" err="1">
                <a:solidFill>
                  <a:schemeClr val="tx1"/>
                </a:solidFill>
                <a:latin typeface="Tw Cen MT" panose="020B0602020104020603" pitchFamily="34" charset="0"/>
                <a:sym typeface="Arial"/>
              </a:rPr>
              <a:t>sustainable</a:t>
            </a:r>
            <a:r>
              <a:rPr lang="de-DE" b="1" i="0" u="none" strike="noStrike" cap="none" dirty="0">
                <a:solidFill>
                  <a:schemeClr val="tx1"/>
                </a:solidFill>
                <a:latin typeface="Tw Cen MT" panose="020B0602020104020603" pitchFamily="34" charset="0"/>
                <a:sym typeface="Arial"/>
              </a:rPr>
              <a:t> </a:t>
            </a:r>
            <a:r>
              <a:rPr lang="de-DE" b="1" i="0" u="none" strike="noStrike" cap="none" dirty="0" err="1">
                <a:solidFill>
                  <a:schemeClr val="tx1"/>
                </a:solidFill>
                <a:latin typeface="Tw Cen MT" panose="020B0602020104020603" pitchFamily="34" charset="0"/>
                <a:sym typeface="Arial"/>
              </a:rPr>
              <a:t>electrification</a:t>
            </a:r>
            <a:r>
              <a:rPr lang="de-DE" b="1" i="0" u="none" strike="noStrike" cap="none" dirty="0">
                <a:solidFill>
                  <a:schemeClr val="tx1"/>
                </a:solidFill>
                <a:latin typeface="Tw Cen MT" panose="020B0602020104020603" pitchFamily="34" charset="0"/>
                <a:sym typeface="Arial"/>
              </a:rPr>
              <a:t> in large urban </a:t>
            </a:r>
            <a:r>
              <a:rPr lang="de-DE" b="1" i="0" u="none" strike="noStrike" cap="none" dirty="0" err="1">
                <a:solidFill>
                  <a:schemeClr val="tx1"/>
                </a:solidFill>
                <a:latin typeface="Tw Cen MT" panose="020B0602020104020603" pitchFamily="34" charset="0"/>
                <a:sym typeface="Arial"/>
              </a:rPr>
              <a:t>areas</a:t>
            </a:r>
            <a:r>
              <a:rPr lang="de-DE" b="1" i="0" u="none" strike="noStrike" cap="none" dirty="0">
                <a:solidFill>
                  <a:schemeClr val="tx1"/>
                </a:solidFill>
                <a:latin typeface="Tw Cen MT" panose="020B0602020104020603" pitchFamily="34" charset="0"/>
                <a:sym typeface="Arial"/>
              </a:rPr>
              <a:t> in </a:t>
            </a:r>
            <a:r>
              <a:rPr lang="de-DE" b="1" i="0" u="none" strike="noStrike" cap="none" dirty="0" err="1">
                <a:solidFill>
                  <a:schemeClr val="tx1"/>
                </a:solidFill>
                <a:latin typeface="Tw Cen MT" panose="020B0602020104020603" pitchFamily="34" charset="0"/>
                <a:sym typeface="Arial"/>
              </a:rPr>
              <a:t>developing</a:t>
            </a:r>
            <a:r>
              <a:rPr lang="de-DE" b="1" i="0" u="none" strike="noStrike" cap="none" dirty="0">
                <a:solidFill>
                  <a:schemeClr val="tx1"/>
                </a:solidFill>
                <a:latin typeface="Tw Cen MT" panose="020B0602020104020603" pitchFamily="34" charset="0"/>
                <a:sym typeface="Arial"/>
              </a:rPr>
              <a:t> and </a:t>
            </a:r>
            <a:r>
              <a:rPr lang="de-DE" b="1" i="0" u="none" strike="noStrike" cap="none" dirty="0" err="1">
                <a:solidFill>
                  <a:schemeClr val="tx1"/>
                </a:solidFill>
                <a:latin typeface="Tw Cen MT" panose="020B0602020104020603" pitchFamily="34" charset="0"/>
                <a:sym typeface="Arial"/>
              </a:rPr>
              <a:t>emerging</a:t>
            </a:r>
            <a:r>
              <a:rPr lang="de-DE" b="1" i="0" u="none" strike="noStrike" cap="none" dirty="0">
                <a:solidFill>
                  <a:schemeClr val="tx1"/>
                </a:solidFill>
                <a:latin typeface="Tw Cen MT" panose="020B0602020104020603" pitchFamily="34" charset="0"/>
                <a:sym typeface="Arial"/>
              </a:rPr>
              <a:t> </a:t>
            </a:r>
            <a:r>
              <a:rPr lang="de-DE" b="1" i="0" u="none" strike="noStrike" cap="none" dirty="0" err="1">
                <a:solidFill>
                  <a:schemeClr val="tx1"/>
                </a:solidFill>
                <a:latin typeface="Tw Cen MT" panose="020B0602020104020603" pitchFamily="34" charset="0"/>
                <a:sym typeface="Arial"/>
              </a:rPr>
              <a:t>economies</a:t>
            </a:r>
            <a:r>
              <a:rPr lang="de-DE" b="1" i="0" u="none" strike="noStrike" cap="none" dirty="0">
                <a:solidFill>
                  <a:schemeClr val="tx1"/>
                </a:solidFill>
                <a:latin typeface="Tw Cen MT" panose="020B0602020104020603" pitchFamily="34" charset="0"/>
                <a:sym typeface="Arial"/>
              </a:rPr>
              <a:t>”</a:t>
            </a:r>
            <a:endParaRPr b="0" i="0" u="none" strike="noStrike" cap="none" dirty="0">
              <a:solidFill>
                <a:schemeClr val="tx1"/>
              </a:solidFill>
              <a:latin typeface="Tw Cen MT" panose="020B0602020104020603" pitchFamily="34" charset="0"/>
              <a:sym typeface="Arial"/>
            </a:endParaRPr>
          </a:p>
        </p:txBody>
      </p:sp>
      <p:pic>
        <p:nvPicPr>
          <p:cNvPr id="8" name="Google Shape;107;p46" descr="Triangular abstract background">
            <a:extLst>
              <a:ext uri="{FF2B5EF4-FFF2-40B4-BE49-F238E27FC236}">
                <a16:creationId xmlns:a16="http://schemas.microsoft.com/office/drawing/2014/main" id="{93F6F182-C560-4F6F-BB3F-95E136B539DB}"/>
              </a:ext>
            </a:extLst>
          </p:cNvPr>
          <p:cNvPicPr preferRelativeResize="0"/>
          <p:nvPr/>
        </p:nvPicPr>
        <p:blipFill rotWithShape="1">
          <a:blip r:embed="rId5">
            <a:alphaModFix amt="90000"/>
            <a:extLst>
              <a:ext uri="{BEBA8EAE-BF5A-486C-A8C5-ECC9F3942E4B}">
                <a14:imgProps xmlns:a14="http://schemas.microsoft.com/office/drawing/2010/main">
                  <a14:imgLayer r:embed="rId6">
                    <a14:imgEffect>
                      <a14:brightnessContrast bright="-40000" contrast="40000"/>
                    </a14:imgEffect>
                  </a14:imgLayer>
                </a14:imgProps>
              </a:ext>
            </a:extLst>
          </a:blip>
          <a:srcRect l="4" t="72058" r="-5" b="12169"/>
          <a:stretch/>
        </p:blipFill>
        <p:spPr>
          <a:xfrm>
            <a:off x="3068" y="4584700"/>
            <a:ext cx="12188932" cy="1283300"/>
          </a:xfrm>
          <a:prstGeom prst="rect">
            <a:avLst/>
          </a:prstGeom>
          <a:noFill/>
          <a:ln>
            <a:noFill/>
          </a:ln>
        </p:spPr>
      </p:pic>
      <p:sp>
        <p:nvSpPr>
          <p:cNvPr id="3" name="TextBox 2">
            <a:extLst>
              <a:ext uri="{FF2B5EF4-FFF2-40B4-BE49-F238E27FC236}">
                <a16:creationId xmlns:a16="http://schemas.microsoft.com/office/drawing/2014/main" id="{95D13EFB-AE22-484C-B829-EB319E79535D}"/>
              </a:ext>
            </a:extLst>
          </p:cNvPr>
          <p:cNvSpPr txBox="1"/>
          <p:nvPr/>
        </p:nvSpPr>
        <p:spPr>
          <a:xfrm>
            <a:off x="754256" y="4810851"/>
            <a:ext cx="2839843" cy="830997"/>
          </a:xfrm>
          <a:prstGeom prst="rect">
            <a:avLst/>
          </a:prstGeom>
          <a:noFill/>
        </p:spPr>
        <p:txBody>
          <a:bodyPr wrap="square" lIns="91440" tIns="45720" rIns="91440" bIns="45720" rtlCol="0" anchor="t">
            <a:spAutoFit/>
          </a:bodyPr>
          <a:lstStyle/>
          <a:p>
            <a:r>
              <a:rPr lang="en-US" sz="2000" b="1" dirty="0" err="1">
                <a:solidFill>
                  <a:schemeClr val="bg1"/>
                </a:solidFill>
                <a:latin typeface="Tw Cen MT" panose="020B0602020104020603" pitchFamily="34" charset="0"/>
              </a:rPr>
              <a:t>Tu</a:t>
            </a:r>
            <a:r>
              <a:rPr lang="en-US" sz="2000" b="1" dirty="0">
                <a:solidFill>
                  <a:schemeClr val="bg1"/>
                </a:solidFill>
                <a:latin typeface="Tw Cen MT" panose="020B0602020104020603" pitchFamily="34" charset="0"/>
              </a:rPr>
              <a:t> My Tran</a:t>
            </a:r>
          </a:p>
          <a:p>
            <a:r>
              <a:rPr lang="en-AU" dirty="0">
                <a:solidFill>
                  <a:schemeClr val="bg1"/>
                </a:solidFill>
                <a:latin typeface="Tw Cen MT" panose="020B0602020104020603" pitchFamily="34" charset="0"/>
              </a:rPr>
              <a:t>Head of Sustainable Mobility </a:t>
            </a:r>
          </a:p>
          <a:p>
            <a:r>
              <a:rPr lang="en-AU" dirty="0">
                <a:solidFill>
                  <a:schemeClr val="bg1"/>
                </a:solidFill>
                <a:latin typeface="Tw Cen MT" panose="020B0602020104020603" pitchFamily="34" charset="0"/>
              </a:rPr>
              <a:t>ICLEI World Secretariat</a:t>
            </a:r>
          </a:p>
        </p:txBody>
      </p:sp>
      <p:sp>
        <p:nvSpPr>
          <p:cNvPr id="10" name="TextBox 9">
            <a:extLst>
              <a:ext uri="{FF2B5EF4-FFF2-40B4-BE49-F238E27FC236}">
                <a16:creationId xmlns:a16="http://schemas.microsoft.com/office/drawing/2014/main" id="{BDF5A0C5-9EC2-47BF-B0F6-E960D6090A8F}"/>
              </a:ext>
            </a:extLst>
          </p:cNvPr>
          <p:cNvSpPr txBox="1"/>
          <p:nvPr/>
        </p:nvSpPr>
        <p:spPr>
          <a:xfrm>
            <a:off x="8920558" y="4964739"/>
            <a:ext cx="2839843" cy="523220"/>
          </a:xfrm>
          <a:prstGeom prst="rect">
            <a:avLst/>
          </a:prstGeom>
          <a:noFill/>
        </p:spPr>
        <p:txBody>
          <a:bodyPr wrap="square" rtlCol="0">
            <a:spAutoFit/>
          </a:bodyPr>
          <a:lstStyle/>
          <a:p>
            <a:pPr algn="r"/>
            <a:r>
              <a:rPr lang="en-US" dirty="0">
                <a:solidFill>
                  <a:schemeClr val="bg1"/>
                </a:solidFill>
                <a:latin typeface="Tw Cen MT" panose="020B0602020104020603" pitchFamily="34" charset="0"/>
              </a:rPr>
              <a:t>November 9, 2021</a:t>
            </a:r>
          </a:p>
          <a:p>
            <a:pPr algn="r"/>
            <a:r>
              <a:rPr lang="en-AU" dirty="0">
                <a:solidFill>
                  <a:schemeClr val="bg1"/>
                </a:solidFill>
                <a:latin typeface="Tw Cen MT" panose="020B0602020104020603" pitchFamily="34" charset="0"/>
              </a:rPr>
              <a:t>EV Pilot Policy Forum</a:t>
            </a:r>
          </a:p>
        </p:txBody>
      </p:sp>
    </p:spTree>
    <p:extLst>
      <p:ext uri="{BB962C8B-B14F-4D97-AF65-F5344CB8AC3E}">
        <p14:creationId xmlns:p14="http://schemas.microsoft.com/office/powerpoint/2010/main" val="3457810955"/>
      </p:ext>
    </p:extLst>
  </p:cSld>
  <p:clrMapOvr>
    <a:masterClrMapping/>
  </p:clrMapOvr>
  <mc:AlternateContent xmlns:mc="http://schemas.openxmlformats.org/markup-compatibility/2006" xmlns:p14="http://schemas.microsoft.com/office/powerpoint/2010/main">
    <mc:Choice Requires="p14">
      <p:transition spd="slow" p14:dur="2000" advTm="17335"/>
    </mc:Choice>
    <mc:Fallback xmlns="">
      <p:transition spd="slow" advTm="1733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8411-C881-4B88-9659-E632DF45317E}"/>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D8CB0501-64A8-40D4-889B-EF6CCE54844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CDF8107-AEF5-4008-8865-5B4574DE80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10</a:t>
            </a:fld>
            <a:endParaRPr lang="de-DE" dirty="0"/>
          </a:p>
        </p:txBody>
      </p:sp>
      <p:pic>
        <p:nvPicPr>
          <p:cNvPr id="6" name="Picture 5">
            <a:extLst>
              <a:ext uri="{FF2B5EF4-FFF2-40B4-BE49-F238E27FC236}">
                <a16:creationId xmlns:a16="http://schemas.microsoft.com/office/drawing/2014/main" id="{A06244C0-47C3-46EE-8732-E3FD4B0C7A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7208"/>
            <a:ext cx="12192000" cy="6723584"/>
          </a:xfrm>
          <a:prstGeom prst="rect">
            <a:avLst/>
          </a:prstGeom>
        </p:spPr>
      </p:pic>
      <p:sp>
        <p:nvSpPr>
          <p:cNvPr id="7" name="TextBox 6">
            <a:extLst>
              <a:ext uri="{FF2B5EF4-FFF2-40B4-BE49-F238E27FC236}">
                <a16:creationId xmlns:a16="http://schemas.microsoft.com/office/drawing/2014/main" id="{6FEBCB9C-58F8-41DB-9A28-2C3DFD98199D}"/>
              </a:ext>
            </a:extLst>
          </p:cNvPr>
          <p:cNvSpPr txBox="1"/>
          <p:nvPr/>
        </p:nvSpPr>
        <p:spPr>
          <a:xfrm>
            <a:off x="0" y="6175775"/>
            <a:ext cx="12192000" cy="707886"/>
          </a:xfrm>
          <a:prstGeom prst="rect">
            <a:avLst/>
          </a:prstGeom>
          <a:solidFill>
            <a:schemeClr val="accent5">
              <a:lumMod val="50000"/>
              <a:alpha val="73000"/>
            </a:schemeClr>
          </a:solidFill>
        </p:spPr>
        <p:txBody>
          <a:bodyPr wrap="square" rtlCol="0">
            <a:spAutoFit/>
          </a:bodyPr>
          <a:lstStyle/>
          <a:p>
            <a:pPr algn="ctr"/>
            <a:r>
              <a:rPr lang="en-US" sz="4000" dirty="0">
                <a:solidFill>
                  <a:schemeClr val="bg1"/>
                </a:solidFill>
                <a:latin typeface="Tw Cen MT" panose="020B0602020104020603" pitchFamily="34" charset="0"/>
              </a:rPr>
              <a:t>emobility.tools</a:t>
            </a:r>
            <a:endParaRPr lang="en-GB" sz="40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37972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2"/>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11</a:t>
            </a:fld>
            <a:endParaRPr/>
          </a:p>
        </p:txBody>
      </p:sp>
      <p:sp>
        <p:nvSpPr>
          <p:cNvPr id="246" name="Google Shape;246;p52"/>
          <p:cNvSpPr/>
          <p:nvPr/>
        </p:nvSpPr>
        <p:spPr>
          <a:xfrm>
            <a:off x="557898" y="723526"/>
            <a:ext cx="6372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Start-up Incubator </a:t>
            </a:r>
            <a:endParaRPr sz="2400" b="0" i="0" u="none" strike="noStrike" cap="none">
              <a:solidFill>
                <a:schemeClr val="dk1"/>
              </a:solidFill>
              <a:latin typeface="Arial"/>
              <a:ea typeface="Arial"/>
              <a:cs typeface="Arial"/>
              <a:sym typeface="Arial"/>
            </a:endParaRPr>
          </a:p>
        </p:txBody>
      </p:sp>
      <p:pic>
        <p:nvPicPr>
          <p:cNvPr id="247" name="Google Shape;247;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824838"/>
            <a:ext cx="5354836" cy="2642096"/>
          </a:xfrm>
          <a:prstGeom prst="rect">
            <a:avLst/>
          </a:prstGeom>
          <a:noFill/>
          <a:ln>
            <a:noFill/>
          </a:ln>
        </p:spPr>
      </p:pic>
      <p:pic>
        <p:nvPicPr>
          <p:cNvPr id="248" name="Google Shape;248;p5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95380" y="2107951"/>
            <a:ext cx="6840299" cy="3433775"/>
          </a:xfrm>
          <a:prstGeom prst="rect">
            <a:avLst/>
          </a:prstGeom>
          <a:noFill/>
          <a:ln>
            <a:noFill/>
          </a:ln>
        </p:spPr>
      </p:pic>
      <p:sp>
        <p:nvSpPr>
          <p:cNvPr id="249" name="Google Shape;249;p52"/>
          <p:cNvSpPr txBox="1"/>
          <p:nvPr/>
        </p:nvSpPr>
        <p:spPr>
          <a:xfrm>
            <a:off x="557898" y="1441196"/>
            <a:ext cx="4937482"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0" i="0" u="none" strike="noStrike" cap="none" dirty="0">
                <a:solidFill>
                  <a:srgbClr val="000000"/>
                </a:solidFill>
                <a:latin typeface="Arial"/>
                <a:ea typeface="Arial"/>
                <a:cs typeface="Arial"/>
                <a:sym typeface="Arial"/>
              </a:rPr>
              <a:t>A virtual </a:t>
            </a:r>
            <a:r>
              <a:rPr lang="de-DE" sz="2000" b="0" i="0" u="none" strike="noStrike" cap="none" dirty="0" err="1">
                <a:solidFill>
                  <a:srgbClr val="000000"/>
                </a:solidFill>
                <a:latin typeface="Arial"/>
                <a:ea typeface="Arial"/>
                <a:cs typeface="Arial"/>
                <a:sym typeface="Arial"/>
              </a:rPr>
              <a:t>space</a:t>
            </a:r>
            <a:r>
              <a:rPr lang="de-DE" sz="2000" b="0" i="0" u="none" strike="noStrike" cap="none" dirty="0">
                <a:solidFill>
                  <a:srgbClr val="000000"/>
                </a:solidFill>
                <a:latin typeface="Arial"/>
                <a:ea typeface="Arial"/>
                <a:cs typeface="Arial"/>
                <a:sym typeface="Arial"/>
              </a:rPr>
              <a:t> </a:t>
            </a:r>
            <a:r>
              <a:rPr lang="de-DE" sz="2000" b="0" i="0" u="none" strike="noStrike" cap="none" dirty="0" err="1">
                <a:solidFill>
                  <a:srgbClr val="000000"/>
                </a:solidFill>
                <a:latin typeface="Arial"/>
                <a:ea typeface="Arial"/>
                <a:cs typeface="Arial"/>
                <a:sym typeface="Arial"/>
              </a:rPr>
              <a:t>to</a:t>
            </a:r>
            <a:r>
              <a:rPr lang="de-DE" sz="2000" b="0" i="0" u="none" strike="noStrike" cap="none" dirty="0">
                <a:solidFill>
                  <a:srgbClr val="000000"/>
                </a:solidFill>
                <a:latin typeface="Arial"/>
                <a:ea typeface="Arial"/>
                <a:cs typeface="Arial"/>
                <a:sym typeface="Arial"/>
              </a:rPr>
              <a:t> </a:t>
            </a:r>
            <a:r>
              <a:rPr lang="de-DE" sz="2000" b="0" i="0" u="none" strike="noStrike" cap="none" dirty="0" err="1">
                <a:solidFill>
                  <a:srgbClr val="000000"/>
                </a:solidFill>
                <a:latin typeface="Arial"/>
                <a:ea typeface="Arial"/>
                <a:cs typeface="Arial"/>
                <a:sym typeface="Arial"/>
              </a:rPr>
              <a:t>learn</a:t>
            </a:r>
            <a:r>
              <a:rPr lang="de-DE" sz="2000" b="0" i="0" u="none" strike="noStrike" cap="none" dirty="0">
                <a:solidFill>
                  <a:srgbClr val="000000"/>
                </a:solidFill>
                <a:latin typeface="Arial"/>
                <a:ea typeface="Arial"/>
                <a:cs typeface="Arial"/>
                <a:sym typeface="Arial"/>
              </a:rPr>
              <a:t>, connect and </a:t>
            </a:r>
            <a:r>
              <a:rPr lang="de-DE" sz="2000" b="0" i="0" u="none" strike="noStrike" cap="none" dirty="0" err="1">
                <a:solidFill>
                  <a:srgbClr val="000000"/>
                </a:solidFill>
                <a:latin typeface="Arial"/>
                <a:ea typeface="Arial"/>
                <a:cs typeface="Arial"/>
                <a:sym typeface="Arial"/>
              </a:rPr>
              <a:t>grow</a:t>
            </a:r>
            <a:endParaRPr sz="2000" b="0" i="0" u="none" strike="noStrike" cap="none" dirty="0" err="1">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dirty="0">
                <a:solidFill>
                  <a:srgbClr val="000000"/>
                </a:solidFill>
                <a:latin typeface="Arial"/>
                <a:ea typeface="Arial"/>
                <a:cs typeface="Arial"/>
                <a:sym typeface="Arial"/>
              </a:rPr>
              <a:t>Business support and </a:t>
            </a:r>
            <a:r>
              <a:rPr lang="de-DE" sz="2000" b="0" i="0" u="none" strike="noStrike" cap="none" dirty="0" err="1">
                <a:solidFill>
                  <a:srgbClr val="000000"/>
                </a:solidFill>
                <a:latin typeface="Arial"/>
                <a:ea typeface="Arial"/>
                <a:cs typeface="Arial"/>
                <a:sym typeface="Arial"/>
              </a:rPr>
              <a:t>training</a:t>
            </a:r>
            <a:r>
              <a:rPr lang="de-DE" sz="2000" b="0" i="0" u="none" strike="noStrike" cap="none" dirty="0">
                <a:solidFill>
                  <a:srgbClr val="000000"/>
                </a:solidFill>
                <a:latin typeface="Arial"/>
                <a:ea typeface="Arial"/>
                <a:cs typeface="Arial"/>
                <a:sym typeface="Arial"/>
              </a:rPr>
              <a:t> </a:t>
            </a:r>
            <a:r>
              <a:rPr lang="de-DE" sz="2000" b="0" i="0" u="none" strike="noStrike" cap="none" dirty="0" err="1">
                <a:solidFill>
                  <a:srgbClr val="000000"/>
                </a:solidFill>
                <a:latin typeface="Arial"/>
                <a:ea typeface="Arial"/>
                <a:cs typeface="Arial"/>
                <a:sym typeface="Arial"/>
              </a:rPr>
              <a:t>to</a:t>
            </a:r>
            <a:r>
              <a:rPr lang="de-DE" sz="2000" b="0" i="0" u="none" strike="noStrike" cap="none" dirty="0">
                <a:solidFill>
                  <a:srgbClr val="000000"/>
                </a:solidFill>
                <a:latin typeface="Arial"/>
                <a:ea typeface="Arial"/>
                <a:cs typeface="Arial"/>
                <a:sym typeface="Arial"/>
              </a:rPr>
              <a:t> </a:t>
            </a:r>
            <a:r>
              <a:rPr lang="de-DE" sz="2000" b="0" i="0" u="none" strike="noStrike" cap="none" dirty="0" err="1">
                <a:solidFill>
                  <a:srgbClr val="000000"/>
                </a:solidFill>
                <a:latin typeface="Arial"/>
                <a:ea typeface="Arial"/>
                <a:cs typeface="Arial"/>
                <a:sym typeface="Arial"/>
              </a:rPr>
              <a:t>local</a:t>
            </a:r>
            <a:r>
              <a:rPr lang="de-DE" sz="2000" b="0" i="0" u="none" strike="noStrike" cap="none" dirty="0">
                <a:solidFill>
                  <a:srgbClr val="000000"/>
                </a:solidFill>
                <a:latin typeface="Arial"/>
                <a:ea typeface="Arial"/>
                <a:cs typeface="Arial"/>
                <a:sym typeface="Arial"/>
              </a:rPr>
              <a:t> </a:t>
            </a:r>
            <a:r>
              <a:rPr lang="de-DE" sz="2000" b="0" i="0" u="none" strike="noStrike" cap="none" dirty="0" err="1">
                <a:solidFill>
                  <a:srgbClr val="000000"/>
                </a:solidFill>
                <a:latin typeface="Arial"/>
                <a:ea typeface="Arial"/>
                <a:cs typeface="Arial"/>
                <a:sym typeface="Arial"/>
              </a:rPr>
              <a:t>innovators</a:t>
            </a:r>
            <a:endParaRPr sz="2000" b="0" i="0" u="none" strike="noStrike" cap="none" dirty="0" err="1">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dirty="0"/>
              <a:t>On-</a:t>
            </a:r>
            <a:r>
              <a:rPr lang="de-DE" sz="2000" dirty="0" err="1"/>
              <a:t>demand</a:t>
            </a:r>
            <a:r>
              <a:rPr lang="de-DE" sz="2000" b="0" i="0" u="none" strike="noStrike" cap="none" dirty="0">
                <a:solidFill>
                  <a:srgbClr val="000000"/>
                </a:solidFill>
                <a:latin typeface="Arial"/>
                <a:ea typeface="Arial"/>
                <a:cs typeface="Arial"/>
                <a:sym typeface="Arial"/>
              </a:rPr>
              <a:t> </a:t>
            </a:r>
            <a:r>
              <a:rPr lang="de-DE" sz="2000" b="0" i="0" u="none" strike="noStrike" cap="none" dirty="0" err="1">
                <a:solidFill>
                  <a:srgbClr val="000000"/>
                </a:solidFill>
                <a:latin typeface="Arial"/>
                <a:ea typeface="Arial"/>
                <a:cs typeface="Arial"/>
                <a:sym typeface="Arial"/>
              </a:rPr>
              <a:t>services</a:t>
            </a:r>
            <a:r>
              <a:rPr lang="de-DE" sz="2000" b="0" i="0" u="none" strike="noStrike" cap="none" dirty="0">
                <a:solidFill>
                  <a:srgbClr val="000000"/>
                </a:solidFill>
                <a:latin typeface="Arial"/>
                <a:ea typeface="Arial"/>
                <a:cs typeface="Arial"/>
                <a:sym typeface="Arial"/>
              </a:rPr>
              <a:t> and </a:t>
            </a:r>
            <a:r>
              <a:rPr lang="de-DE" sz="2000" b="0" i="0" u="none" strike="noStrike" cap="none" dirty="0" err="1">
                <a:solidFill>
                  <a:srgbClr val="000000"/>
                </a:solidFill>
                <a:latin typeface="Arial"/>
                <a:ea typeface="Arial"/>
                <a:cs typeface="Arial"/>
                <a:sym typeface="Arial"/>
              </a:rPr>
              <a:t>trainings</a:t>
            </a:r>
            <a:endParaRPr sz="2000" b="0" i="0" u="none" strike="noStrike" cap="none" dirty="0" err="1">
              <a:solidFill>
                <a:srgbClr val="000000"/>
              </a:solidFill>
              <a:latin typeface="Arial"/>
              <a:ea typeface="Arial"/>
              <a:cs typeface="Arial"/>
              <a:sym typeface="Arial"/>
            </a:endParaRPr>
          </a:p>
          <a:p>
            <a:pPr>
              <a:buSzPts val="2000"/>
            </a:pPr>
            <a:endParaRPr lang="de-DE" sz="2000" dirty="0"/>
          </a:p>
          <a:p>
            <a:pPr>
              <a:buSzPts val="2000"/>
            </a:pPr>
            <a:r>
              <a:rPr lang="de-DE" sz="2000" dirty="0"/>
              <a:t>Partnership </a:t>
            </a:r>
            <a:r>
              <a:rPr lang="de-DE" sz="2000" dirty="0" err="1"/>
              <a:t>development</a:t>
            </a:r>
          </a:p>
          <a:p>
            <a:pPr>
              <a:buSzPts val="2000"/>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53"/>
          <p:cNvSpPr/>
          <p:nvPr/>
        </p:nvSpPr>
        <p:spPr>
          <a:xfrm>
            <a:off x="6593706" y="1884399"/>
            <a:ext cx="3063916" cy="615246"/>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5" name="Google Shape;255;p53"/>
          <p:cNvSpPr txBox="1">
            <a:spLocks noGrp="1"/>
          </p:cNvSpPr>
          <p:nvPr>
            <p:ph type="sldNum" idx="12"/>
          </p:nvPr>
        </p:nvSpPr>
        <p:spPr>
          <a:xfrm>
            <a:off x="11250482" y="6161486"/>
            <a:ext cx="33560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12</a:t>
            </a:fld>
            <a:endParaRPr/>
          </a:p>
        </p:txBody>
      </p:sp>
      <p:sp>
        <p:nvSpPr>
          <p:cNvPr id="256" name="Google Shape;256;p53"/>
          <p:cNvSpPr/>
          <p:nvPr/>
        </p:nvSpPr>
        <p:spPr>
          <a:xfrm>
            <a:off x="551535" y="723526"/>
            <a:ext cx="70092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Start-up Incubator </a:t>
            </a:r>
            <a:endParaRPr sz="2400" b="0" i="0" u="none" strike="noStrike" cap="none">
              <a:solidFill>
                <a:schemeClr val="dk1"/>
              </a:solidFill>
              <a:latin typeface="Arial"/>
              <a:ea typeface="Arial"/>
              <a:cs typeface="Arial"/>
              <a:sym typeface="Arial"/>
            </a:endParaRPr>
          </a:p>
        </p:txBody>
      </p:sp>
      <p:sp>
        <p:nvSpPr>
          <p:cNvPr id="257" name="Google Shape;257;p53"/>
          <p:cNvSpPr txBox="1"/>
          <p:nvPr/>
        </p:nvSpPr>
        <p:spPr>
          <a:xfrm>
            <a:off x="6598786" y="1935590"/>
            <a:ext cx="305582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MONTEVIDEO</a:t>
            </a:r>
            <a:endParaRPr sz="1400" b="0" i="0" u="none" strike="noStrike" cap="none">
              <a:solidFill>
                <a:srgbClr val="000000"/>
              </a:solidFill>
              <a:latin typeface="Arial"/>
              <a:ea typeface="Arial"/>
              <a:cs typeface="Arial"/>
              <a:sym typeface="Arial"/>
            </a:endParaRPr>
          </a:p>
        </p:txBody>
      </p:sp>
      <p:sp>
        <p:nvSpPr>
          <p:cNvPr id="258" name="Google Shape;258;p53"/>
          <p:cNvSpPr/>
          <p:nvPr/>
        </p:nvSpPr>
        <p:spPr>
          <a:xfrm>
            <a:off x="6601062" y="2615504"/>
            <a:ext cx="3063916" cy="615246"/>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9" name="Google Shape;259;p53"/>
          <p:cNvSpPr/>
          <p:nvPr/>
        </p:nvSpPr>
        <p:spPr>
          <a:xfrm>
            <a:off x="6601062" y="3320614"/>
            <a:ext cx="3063916" cy="615246"/>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0" name="Google Shape;260;p53"/>
          <p:cNvSpPr/>
          <p:nvPr/>
        </p:nvSpPr>
        <p:spPr>
          <a:xfrm>
            <a:off x="6597384" y="4077714"/>
            <a:ext cx="3063916" cy="615246"/>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1" name="Google Shape;261;p53"/>
          <p:cNvSpPr/>
          <p:nvPr/>
        </p:nvSpPr>
        <p:spPr>
          <a:xfrm>
            <a:off x="6601062" y="4860601"/>
            <a:ext cx="3063916" cy="615246"/>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2" name="Google Shape;262;p53"/>
          <p:cNvSpPr/>
          <p:nvPr/>
        </p:nvSpPr>
        <p:spPr>
          <a:xfrm>
            <a:off x="6601062" y="5640983"/>
            <a:ext cx="3063916" cy="615246"/>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3" name="Google Shape;263;p53"/>
          <p:cNvSpPr/>
          <p:nvPr/>
        </p:nvSpPr>
        <p:spPr>
          <a:xfrm>
            <a:off x="6601062" y="1199307"/>
            <a:ext cx="3063916" cy="615246"/>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4" name="Google Shape;264;p53"/>
          <p:cNvSpPr txBox="1"/>
          <p:nvPr/>
        </p:nvSpPr>
        <p:spPr>
          <a:xfrm>
            <a:off x="6594072" y="1239185"/>
            <a:ext cx="305582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QUITO</a:t>
            </a:r>
            <a:endParaRPr sz="1400" b="0" i="0" u="none" strike="noStrike" cap="none">
              <a:solidFill>
                <a:srgbClr val="000000"/>
              </a:solidFill>
              <a:latin typeface="Arial"/>
              <a:ea typeface="Arial"/>
              <a:cs typeface="Arial"/>
              <a:sym typeface="Arial"/>
            </a:endParaRPr>
          </a:p>
        </p:txBody>
      </p:sp>
      <p:sp>
        <p:nvSpPr>
          <p:cNvPr id="265" name="Google Shape;265;p53"/>
          <p:cNvSpPr txBox="1"/>
          <p:nvPr/>
        </p:nvSpPr>
        <p:spPr>
          <a:xfrm>
            <a:off x="6597635" y="2656339"/>
            <a:ext cx="305582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PASIG</a:t>
            </a:r>
            <a:endParaRPr sz="1400" b="0" i="0" u="none" strike="noStrike" cap="none">
              <a:solidFill>
                <a:srgbClr val="000000"/>
              </a:solidFill>
              <a:latin typeface="Arial"/>
              <a:ea typeface="Arial"/>
              <a:cs typeface="Arial"/>
              <a:sym typeface="Arial"/>
            </a:endParaRPr>
          </a:p>
        </p:txBody>
      </p:sp>
      <p:sp>
        <p:nvSpPr>
          <p:cNvPr id="266" name="Google Shape;266;p53"/>
          <p:cNvSpPr txBox="1"/>
          <p:nvPr/>
        </p:nvSpPr>
        <p:spPr>
          <a:xfrm>
            <a:off x="6608786" y="3391890"/>
            <a:ext cx="305582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KATHMANDU</a:t>
            </a:r>
            <a:endParaRPr sz="1400" b="0" i="0" u="none" strike="noStrike" cap="none">
              <a:solidFill>
                <a:srgbClr val="000000"/>
              </a:solidFill>
              <a:latin typeface="Arial"/>
              <a:ea typeface="Arial"/>
              <a:cs typeface="Arial"/>
              <a:sym typeface="Arial"/>
            </a:endParaRPr>
          </a:p>
        </p:txBody>
      </p:sp>
      <p:sp>
        <p:nvSpPr>
          <p:cNvPr id="267" name="Google Shape;267;p53"/>
          <p:cNvSpPr txBox="1"/>
          <p:nvPr/>
        </p:nvSpPr>
        <p:spPr>
          <a:xfrm>
            <a:off x="6608786" y="4113792"/>
            <a:ext cx="305582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HANOI</a:t>
            </a:r>
            <a:endParaRPr sz="1400" b="0" i="0" u="none" strike="noStrike" cap="none">
              <a:solidFill>
                <a:srgbClr val="000000"/>
              </a:solidFill>
              <a:latin typeface="Arial"/>
              <a:ea typeface="Arial"/>
              <a:cs typeface="Arial"/>
              <a:sym typeface="Arial"/>
            </a:endParaRPr>
          </a:p>
        </p:txBody>
      </p:sp>
      <p:sp>
        <p:nvSpPr>
          <p:cNvPr id="268" name="Google Shape;268;p53"/>
          <p:cNvSpPr txBox="1"/>
          <p:nvPr/>
        </p:nvSpPr>
        <p:spPr>
          <a:xfrm>
            <a:off x="6608786" y="4916642"/>
            <a:ext cx="3055824"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KIGALI</a:t>
            </a:r>
            <a:endParaRPr sz="1400" b="0" i="0" u="none" strike="noStrike" cap="none">
              <a:solidFill>
                <a:srgbClr val="000000"/>
              </a:solidFill>
              <a:latin typeface="Arial"/>
              <a:ea typeface="Arial"/>
              <a:cs typeface="Arial"/>
              <a:sym typeface="Arial"/>
            </a:endParaRPr>
          </a:p>
        </p:txBody>
      </p:sp>
      <p:sp>
        <p:nvSpPr>
          <p:cNvPr id="269" name="Google Shape;269;p53"/>
          <p:cNvSpPr txBox="1"/>
          <p:nvPr/>
        </p:nvSpPr>
        <p:spPr>
          <a:xfrm>
            <a:off x="6594072" y="5699436"/>
            <a:ext cx="3055824"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de-DE" sz="2500" b="0" i="0" u="none" strike="noStrike" cap="none">
                <a:solidFill>
                  <a:schemeClr val="lt1"/>
                </a:solidFill>
                <a:latin typeface="Arial"/>
                <a:ea typeface="Arial"/>
                <a:cs typeface="Arial"/>
                <a:sym typeface="Arial"/>
              </a:rPr>
              <a:t>DAR ES SALAAM</a:t>
            </a:r>
            <a:endParaRPr sz="1400" b="0" i="0" u="none" strike="noStrike" cap="none">
              <a:solidFill>
                <a:srgbClr val="000000"/>
              </a:solidFill>
              <a:latin typeface="Arial"/>
              <a:ea typeface="Arial"/>
              <a:cs typeface="Arial"/>
              <a:sym typeface="Arial"/>
            </a:endParaRPr>
          </a:p>
        </p:txBody>
      </p:sp>
      <p:sp>
        <p:nvSpPr>
          <p:cNvPr id="270" name="Google Shape;270;p53"/>
          <p:cNvSpPr/>
          <p:nvPr/>
        </p:nvSpPr>
        <p:spPr>
          <a:xfrm>
            <a:off x="531082" y="1199307"/>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1" name="Google Shape;271;p53"/>
          <p:cNvSpPr/>
          <p:nvPr/>
        </p:nvSpPr>
        <p:spPr>
          <a:xfrm>
            <a:off x="531082" y="1884399"/>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2" name="Google Shape;272;p53"/>
          <p:cNvSpPr/>
          <p:nvPr/>
        </p:nvSpPr>
        <p:spPr>
          <a:xfrm>
            <a:off x="531082" y="2610326"/>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3" name="Google Shape;273;p53"/>
          <p:cNvSpPr/>
          <p:nvPr/>
        </p:nvSpPr>
        <p:spPr>
          <a:xfrm>
            <a:off x="531082" y="3320614"/>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4" name="Google Shape;274;p53"/>
          <p:cNvSpPr/>
          <p:nvPr/>
        </p:nvSpPr>
        <p:spPr>
          <a:xfrm>
            <a:off x="531082" y="4090782"/>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5" name="Google Shape;275;p53"/>
          <p:cNvSpPr/>
          <p:nvPr/>
        </p:nvSpPr>
        <p:spPr>
          <a:xfrm>
            <a:off x="531082" y="4824616"/>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6" name="Google Shape;276;p53"/>
          <p:cNvSpPr/>
          <p:nvPr/>
        </p:nvSpPr>
        <p:spPr>
          <a:xfrm>
            <a:off x="531082" y="5561244"/>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7" name="Google Shape;277;p53"/>
          <p:cNvSpPr/>
          <p:nvPr/>
        </p:nvSpPr>
        <p:spPr>
          <a:xfrm>
            <a:off x="3304019" y="1199307"/>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8" name="Google Shape;278;p53"/>
          <p:cNvSpPr txBox="1"/>
          <p:nvPr/>
        </p:nvSpPr>
        <p:spPr>
          <a:xfrm>
            <a:off x="531080" y="1250498"/>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SIDERTECH</a:t>
            </a:r>
            <a:endParaRPr sz="1400" b="0" i="0" u="none" strike="noStrike" cap="none">
              <a:solidFill>
                <a:srgbClr val="000000"/>
              </a:solidFill>
              <a:latin typeface="Arial"/>
              <a:ea typeface="Arial"/>
              <a:cs typeface="Arial"/>
              <a:sym typeface="Arial"/>
            </a:endParaRPr>
          </a:p>
        </p:txBody>
      </p:sp>
      <p:sp>
        <p:nvSpPr>
          <p:cNvPr id="279" name="Google Shape;279;p53"/>
          <p:cNvSpPr txBox="1"/>
          <p:nvPr/>
        </p:nvSpPr>
        <p:spPr>
          <a:xfrm>
            <a:off x="3270561" y="1216883"/>
            <a:ext cx="266931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PLURAL CONSULTORA</a:t>
            </a:r>
            <a:endParaRPr sz="1400" b="0" i="0" u="none" strike="noStrike" cap="none">
              <a:solidFill>
                <a:srgbClr val="000000"/>
              </a:solidFill>
              <a:latin typeface="Arial"/>
              <a:ea typeface="Arial"/>
              <a:cs typeface="Arial"/>
              <a:sym typeface="Arial"/>
            </a:endParaRPr>
          </a:p>
        </p:txBody>
      </p:sp>
      <p:sp>
        <p:nvSpPr>
          <p:cNvPr id="280" name="Google Shape;280;p53"/>
          <p:cNvSpPr txBox="1"/>
          <p:nvPr/>
        </p:nvSpPr>
        <p:spPr>
          <a:xfrm>
            <a:off x="518082" y="1946226"/>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MIEM-MOVÉS</a:t>
            </a:r>
            <a:endParaRPr sz="1400" b="0" i="0" u="none" strike="noStrike" cap="none">
              <a:solidFill>
                <a:srgbClr val="000000"/>
              </a:solidFill>
              <a:latin typeface="Arial"/>
              <a:ea typeface="Arial"/>
              <a:cs typeface="Arial"/>
              <a:sym typeface="Arial"/>
            </a:endParaRPr>
          </a:p>
        </p:txBody>
      </p:sp>
      <p:sp>
        <p:nvSpPr>
          <p:cNvPr id="281" name="Google Shape;281;p53"/>
          <p:cNvSpPr txBox="1"/>
          <p:nvPr/>
        </p:nvSpPr>
        <p:spPr>
          <a:xfrm>
            <a:off x="551535" y="2652468"/>
            <a:ext cx="2611800" cy="477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de-DE" sz="2500" b="0" i="0" u="none" strike="noStrike" cap="none">
                <a:solidFill>
                  <a:schemeClr val="lt1"/>
                </a:solidFill>
                <a:latin typeface="Arial"/>
                <a:ea typeface="Arial"/>
                <a:cs typeface="Arial"/>
                <a:sym typeface="Arial"/>
              </a:rPr>
              <a:t>TOJO MOTORS</a:t>
            </a:r>
            <a:endParaRPr sz="1300" b="0" i="0" u="none" strike="noStrike" cap="none">
              <a:solidFill>
                <a:srgbClr val="000000"/>
              </a:solidFill>
              <a:latin typeface="Arial"/>
              <a:ea typeface="Arial"/>
              <a:cs typeface="Arial"/>
              <a:sym typeface="Arial"/>
            </a:endParaRPr>
          </a:p>
        </p:txBody>
      </p:sp>
      <p:sp>
        <p:nvSpPr>
          <p:cNvPr id="282" name="Google Shape;282;p53"/>
          <p:cNvSpPr txBox="1"/>
          <p:nvPr/>
        </p:nvSpPr>
        <p:spPr>
          <a:xfrm>
            <a:off x="574131" y="3293001"/>
            <a:ext cx="261169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Arial"/>
                <a:ea typeface="Arial"/>
                <a:cs typeface="Arial"/>
                <a:sym typeface="Arial"/>
              </a:rPr>
              <a:t>SHREE ECO VISIONARY</a:t>
            </a:r>
            <a:endParaRPr sz="1400" b="0" i="0" u="none" strike="noStrike" cap="none">
              <a:solidFill>
                <a:srgbClr val="000000"/>
              </a:solidFill>
              <a:latin typeface="Arial"/>
              <a:ea typeface="Arial"/>
              <a:cs typeface="Arial"/>
              <a:sym typeface="Arial"/>
            </a:endParaRPr>
          </a:p>
        </p:txBody>
      </p:sp>
      <p:sp>
        <p:nvSpPr>
          <p:cNvPr id="283" name="Google Shape;283;p53"/>
          <p:cNvSpPr txBox="1"/>
          <p:nvPr/>
        </p:nvSpPr>
        <p:spPr>
          <a:xfrm>
            <a:off x="577809" y="4144569"/>
            <a:ext cx="2611691"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de-DE" sz="2600" b="0" i="0" u="none" strike="noStrike" cap="none">
                <a:solidFill>
                  <a:schemeClr val="lt1"/>
                </a:solidFill>
                <a:latin typeface="Arial"/>
                <a:ea typeface="Arial"/>
                <a:cs typeface="Arial"/>
                <a:sym typeface="Arial"/>
              </a:rPr>
              <a:t>QIQ</a:t>
            </a:r>
            <a:endParaRPr sz="1400" b="0" i="0" u="none" strike="noStrike" cap="none">
              <a:solidFill>
                <a:srgbClr val="000000"/>
              </a:solidFill>
              <a:latin typeface="Arial"/>
              <a:ea typeface="Arial"/>
              <a:cs typeface="Arial"/>
              <a:sym typeface="Arial"/>
            </a:endParaRPr>
          </a:p>
        </p:txBody>
      </p:sp>
      <p:sp>
        <p:nvSpPr>
          <p:cNvPr id="284" name="Google Shape;284;p53"/>
          <p:cNvSpPr/>
          <p:nvPr/>
        </p:nvSpPr>
        <p:spPr>
          <a:xfrm>
            <a:off x="3304019" y="3320614"/>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53"/>
          <p:cNvSpPr txBox="1"/>
          <p:nvPr/>
        </p:nvSpPr>
        <p:spPr>
          <a:xfrm>
            <a:off x="3330786" y="3265123"/>
            <a:ext cx="261169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Arial"/>
                <a:ea typeface="Arial"/>
                <a:cs typeface="Arial"/>
                <a:sym typeface="Arial"/>
              </a:rPr>
              <a:t>CLEAN ENERGY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chemeClr val="lt1"/>
                </a:solidFill>
                <a:latin typeface="Arial"/>
                <a:ea typeface="Arial"/>
                <a:cs typeface="Arial"/>
                <a:sym typeface="Arial"/>
              </a:rPr>
              <a:t>INTERNATIONAL</a:t>
            </a:r>
            <a:endParaRPr sz="1400" b="0" i="0" u="none" strike="noStrike" cap="none">
              <a:solidFill>
                <a:srgbClr val="000000"/>
              </a:solidFill>
              <a:latin typeface="Arial"/>
              <a:ea typeface="Arial"/>
              <a:cs typeface="Arial"/>
              <a:sym typeface="Arial"/>
            </a:endParaRPr>
          </a:p>
        </p:txBody>
      </p:sp>
      <p:sp>
        <p:nvSpPr>
          <p:cNvPr id="286" name="Google Shape;286;p53"/>
          <p:cNvSpPr txBox="1"/>
          <p:nvPr/>
        </p:nvSpPr>
        <p:spPr>
          <a:xfrm>
            <a:off x="562686" y="4882903"/>
            <a:ext cx="2611691"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de-DE" sz="2600" b="0" i="0" u="none" strike="noStrike" cap="none">
                <a:solidFill>
                  <a:schemeClr val="lt1"/>
                </a:solidFill>
                <a:latin typeface="Arial"/>
                <a:ea typeface="Arial"/>
                <a:cs typeface="Arial"/>
                <a:sym typeface="Arial"/>
              </a:rPr>
              <a:t>GURARIDE</a:t>
            </a:r>
            <a:endParaRPr sz="1400" b="0" i="0" u="none" strike="noStrike" cap="none">
              <a:solidFill>
                <a:srgbClr val="000000"/>
              </a:solidFill>
              <a:latin typeface="Arial"/>
              <a:ea typeface="Arial"/>
              <a:cs typeface="Arial"/>
              <a:sym typeface="Arial"/>
            </a:endParaRPr>
          </a:p>
        </p:txBody>
      </p:sp>
      <p:sp>
        <p:nvSpPr>
          <p:cNvPr id="287" name="Google Shape;287;p53"/>
          <p:cNvSpPr/>
          <p:nvPr/>
        </p:nvSpPr>
        <p:spPr>
          <a:xfrm>
            <a:off x="3301972" y="4827038"/>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8" name="Google Shape;288;p53"/>
          <p:cNvSpPr txBox="1"/>
          <p:nvPr/>
        </p:nvSpPr>
        <p:spPr>
          <a:xfrm>
            <a:off x="3321212" y="4896723"/>
            <a:ext cx="2611691"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de-DE" sz="2600" b="0" i="0" u="none" strike="noStrike" cap="none">
                <a:solidFill>
                  <a:schemeClr val="lt1"/>
                </a:solidFill>
                <a:latin typeface="Arial"/>
                <a:ea typeface="Arial"/>
                <a:cs typeface="Arial"/>
                <a:sym typeface="Arial"/>
              </a:rPr>
              <a:t>AMPERSAND</a:t>
            </a:r>
            <a:endParaRPr sz="1400" b="0" i="0" u="none" strike="noStrike" cap="none">
              <a:solidFill>
                <a:srgbClr val="000000"/>
              </a:solidFill>
              <a:latin typeface="Arial"/>
              <a:ea typeface="Arial"/>
              <a:cs typeface="Arial"/>
              <a:sym typeface="Arial"/>
            </a:endParaRPr>
          </a:p>
        </p:txBody>
      </p:sp>
      <p:sp>
        <p:nvSpPr>
          <p:cNvPr id="289" name="Google Shape;289;p53"/>
          <p:cNvSpPr txBox="1"/>
          <p:nvPr/>
        </p:nvSpPr>
        <p:spPr>
          <a:xfrm>
            <a:off x="553448" y="5640024"/>
            <a:ext cx="2611691"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de-DE" sz="2600" dirty="0">
                <a:solidFill>
                  <a:schemeClr val="lt1"/>
                </a:solidFill>
              </a:rPr>
              <a:t>SESCOM</a:t>
            </a:r>
            <a:endParaRPr sz="1400" b="0" i="0" u="none" strike="noStrike" cap="none" dirty="0">
              <a:solidFill>
                <a:schemeClr val="lt1"/>
              </a:solidFill>
              <a:latin typeface="Arial"/>
              <a:ea typeface="Arial"/>
              <a:cs typeface="Arial"/>
              <a:sym typeface="Arial"/>
            </a:endParaRPr>
          </a:p>
        </p:txBody>
      </p:sp>
      <p:sp>
        <p:nvSpPr>
          <p:cNvPr id="39" name="Google Shape;276;p53">
            <a:extLst>
              <a:ext uri="{FF2B5EF4-FFF2-40B4-BE49-F238E27FC236}">
                <a16:creationId xmlns:a16="http://schemas.microsoft.com/office/drawing/2014/main" id="{DDC5CE07-E4E3-471F-AC12-271BDCE02FE7}"/>
              </a:ext>
            </a:extLst>
          </p:cNvPr>
          <p:cNvSpPr/>
          <p:nvPr/>
        </p:nvSpPr>
        <p:spPr>
          <a:xfrm>
            <a:off x="3312104" y="5561244"/>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 name="Google Shape;289;p53">
            <a:extLst>
              <a:ext uri="{FF2B5EF4-FFF2-40B4-BE49-F238E27FC236}">
                <a16:creationId xmlns:a16="http://schemas.microsoft.com/office/drawing/2014/main" id="{BD2A2200-566A-454F-B73B-EED1499C3A09}"/>
              </a:ext>
            </a:extLst>
          </p:cNvPr>
          <p:cNvSpPr txBox="1"/>
          <p:nvPr/>
        </p:nvSpPr>
        <p:spPr>
          <a:xfrm>
            <a:off x="3334470" y="5640024"/>
            <a:ext cx="2611691"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de-DE" sz="2600" dirty="0" err="1">
                <a:solidFill>
                  <a:schemeClr val="lt1"/>
                </a:solidFill>
              </a:rPr>
              <a:t>AutoTruck</a:t>
            </a:r>
            <a:endParaRPr sz="1400" b="0" i="0" u="none" strike="noStrike" cap="none" dirty="0" err="1">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4"/>
          <p:cNvSpPr/>
          <p:nvPr/>
        </p:nvSpPr>
        <p:spPr>
          <a:xfrm>
            <a:off x="1862254" y="2499945"/>
            <a:ext cx="222900" cy="4281900"/>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6" name="Google Shape;296;p54"/>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13</a:t>
            </a:fld>
            <a:endParaRPr/>
          </a:p>
        </p:txBody>
      </p:sp>
      <p:sp>
        <p:nvSpPr>
          <p:cNvPr id="297" name="Google Shape;297;p54"/>
          <p:cNvSpPr/>
          <p:nvPr/>
        </p:nvSpPr>
        <p:spPr>
          <a:xfrm>
            <a:off x="557897" y="723526"/>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PROGRESS TOWARDS IMPLEMENTATION</a:t>
            </a:r>
            <a:endParaRPr sz="2400" b="0" i="0" u="none" strike="noStrike" cap="none">
              <a:solidFill>
                <a:schemeClr val="dk1"/>
              </a:solidFill>
              <a:latin typeface="Arial"/>
              <a:ea typeface="Arial"/>
              <a:cs typeface="Arial"/>
              <a:sym typeface="Arial"/>
            </a:endParaRPr>
          </a:p>
        </p:txBody>
      </p:sp>
      <p:sp>
        <p:nvSpPr>
          <p:cNvPr id="298" name="Google Shape;298;p54"/>
          <p:cNvSpPr/>
          <p:nvPr/>
        </p:nvSpPr>
        <p:spPr>
          <a:xfrm>
            <a:off x="557897" y="1105908"/>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QUITO (ECUADOR)</a:t>
            </a:r>
            <a:endParaRPr sz="2400" b="0" i="0" u="none" strike="noStrike" cap="none">
              <a:solidFill>
                <a:schemeClr val="dk1"/>
              </a:solidFill>
              <a:latin typeface="Arial"/>
              <a:ea typeface="Arial"/>
              <a:cs typeface="Arial"/>
              <a:sym typeface="Arial"/>
            </a:endParaRPr>
          </a:p>
        </p:txBody>
      </p:sp>
      <p:sp>
        <p:nvSpPr>
          <p:cNvPr id="299" name="Google Shape;299;p54"/>
          <p:cNvSpPr/>
          <p:nvPr/>
        </p:nvSpPr>
        <p:spPr>
          <a:xfrm>
            <a:off x="642594" y="1884699"/>
            <a:ext cx="2669400" cy="615300"/>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0" name="Google Shape;300;p54"/>
          <p:cNvSpPr/>
          <p:nvPr/>
        </p:nvSpPr>
        <p:spPr>
          <a:xfrm>
            <a:off x="642594" y="2878323"/>
            <a:ext cx="2669400" cy="615300"/>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1" name="Google Shape;301;p54"/>
          <p:cNvSpPr txBox="1"/>
          <p:nvPr/>
        </p:nvSpPr>
        <p:spPr>
          <a:xfrm>
            <a:off x="642593" y="1930712"/>
            <a:ext cx="26694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PILOT NAME</a:t>
            </a:r>
            <a:endParaRPr sz="1400" b="0" i="0" u="none" strike="noStrike" cap="none">
              <a:solidFill>
                <a:srgbClr val="000000"/>
              </a:solidFill>
              <a:latin typeface="Arial"/>
              <a:ea typeface="Arial"/>
              <a:cs typeface="Arial"/>
              <a:sym typeface="Arial"/>
            </a:endParaRPr>
          </a:p>
        </p:txBody>
      </p:sp>
      <p:sp>
        <p:nvSpPr>
          <p:cNvPr id="302" name="Google Shape;302;p54"/>
          <p:cNvSpPr txBox="1"/>
          <p:nvPr/>
        </p:nvSpPr>
        <p:spPr>
          <a:xfrm>
            <a:off x="642593" y="3002393"/>
            <a:ext cx="2669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PARTNERS INVOLVED</a:t>
            </a:r>
            <a:endParaRPr sz="1400" b="0" i="0" u="none" strike="noStrike" cap="none">
              <a:solidFill>
                <a:srgbClr val="000000"/>
              </a:solidFill>
              <a:latin typeface="Arial"/>
              <a:ea typeface="Arial"/>
              <a:cs typeface="Arial"/>
              <a:sym typeface="Arial"/>
            </a:endParaRPr>
          </a:p>
        </p:txBody>
      </p:sp>
      <p:sp>
        <p:nvSpPr>
          <p:cNvPr id="303" name="Google Shape;303;p54"/>
          <p:cNvSpPr/>
          <p:nvPr/>
        </p:nvSpPr>
        <p:spPr>
          <a:xfrm>
            <a:off x="642593" y="3883101"/>
            <a:ext cx="2669400" cy="615300"/>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4" name="Google Shape;304;p54"/>
          <p:cNvSpPr txBox="1"/>
          <p:nvPr/>
        </p:nvSpPr>
        <p:spPr>
          <a:xfrm>
            <a:off x="642593" y="3927292"/>
            <a:ext cx="26694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PROGRESS</a:t>
            </a:r>
            <a:endParaRPr sz="1400" b="0" i="0" u="none" strike="noStrike" cap="none">
              <a:solidFill>
                <a:srgbClr val="000000"/>
              </a:solidFill>
              <a:latin typeface="Arial"/>
              <a:ea typeface="Arial"/>
              <a:cs typeface="Arial"/>
              <a:sym typeface="Arial"/>
            </a:endParaRPr>
          </a:p>
        </p:txBody>
      </p:sp>
      <p:sp>
        <p:nvSpPr>
          <p:cNvPr id="305" name="Google Shape;305;p54"/>
          <p:cNvSpPr/>
          <p:nvPr/>
        </p:nvSpPr>
        <p:spPr>
          <a:xfrm>
            <a:off x="3442346" y="1753052"/>
            <a:ext cx="8558400" cy="87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E-mobility hub in the Low-emission Zone (LEZ) of the Historic Centre of Quito (HCQ)</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Integrating 20 e-cargo bikes, 10 e-quadricycles, 2 e-delivery vans, 2 e-buggies, 20 e-bikes to enhance last-mile connectivity and logistics in the HCQ (Donation of 50 additional vehicles of similar characteristics being discussed with UNEP) </a:t>
            </a:r>
            <a:endParaRPr sz="1400" b="0" i="0" u="none" strike="noStrike" cap="none">
              <a:solidFill>
                <a:srgbClr val="000000"/>
              </a:solidFill>
              <a:latin typeface="Arial"/>
              <a:ea typeface="Arial"/>
              <a:cs typeface="Arial"/>
              <a:sym typeface="Arial"/>
            </a:endParaRPr>
          </a:p>
        </p:txBody>
      </p:sp>
      <p:sp>
        <p:nvSpPr>
          <p:cNvPr id="306" name="Google Shape;306;p54"/>
          <p:cNvSpPr/>
          <p:nvPr/>
        </p:nvSpPr>
        <p:spPr>
          <a:xfrm>
            <a:off x="3442346" y="2926193"/>
            <a:ext cx="8199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dirty="0" err="1">
                <a:solidFill>
                  <a:schemeClr val="tx1">
                    <a:lumMod val="95000"/>
                    <a:lumOff val="5000"/>
                  </a:schemeClr>
                </a:solidFill>
                <a:latin typeface="Arial"/>
                <a:ea typeface="Arial"/>
                <a:cs typeface="Arial"/>
                <a:sym typeface="Arial"/>
              </a:rPr>
              <a:t>Municipality</a:t>
            </a:r>
            <a:r>
              <a:rPr lang="de-DE" sz="1600" b="0" i="0" u="none" strike="noStrike" cap="none" dirty="0">
                <a:solidFill>
                  <a:schemeClr val="tx1">
                    <a:lumMod val="95000"/>
                    <a:lumOff val="5000"/>
                  </a:schemeClr>
                </a:solidFill>
                <a:latin typeface="Arial"/>
                <a:ea typeface="Arial"/>
                <a:cs typeface="Arial"/>
                <a:sym typeface="Arial"/>
              </a:rPr>
              <a:t> </a:t>
            </a:r>
            <a:r>
              <a:rPr lang="de-DE" sz="1600" b="0" i="0" u="none" strike="noStrike" cap="none" dirty="0" err="1">
                <a:solidFill>
                  <a:schemeClr val="tx1">
                    <a:lumMod val="95000"/>
                    <a:lumOff val="5000"/>
                  </a:schemeClr>
                </a:solidFill>
                <a:latin typeface="Arial"/>
                <a:ea typeface="Arial"/>
                <a:cs typeface="Arial"/>
                <a:sym typeface="Arial"/>
              </a:rPr>
              <a:t>of</a:t>
            </a:r>
            <a:r>
              <a:rPr lang="de-DE" sz="1600" b="0" i="0" u="none" strike="noStrike" cap="none" dirty="0">
                <a:solidFill>
                  <a:schemeClr val="tx1">
                    <a:lumMod val="95000"/>
                    <a:lumOff val="5000"/>
                  </a:schemeClr>
                </a:solidFill>
                <a:latin typeface="Arial"/>
                <a:ea typeface="Arial"/>
                <a:cs typeface="Arial"/>
                <a:sym typeface="Arial"/>
              </a:rPr>
              <a:t> Quito (SM, SA), CATENA (USFQ), WI, UEMI, Valeo, UNEP, CMM, TUB, ZLC, IDIADA, ABB</a:t>
            </a:r>
            <a:endParaRPr lang="en-US" sz="1600" b="0" i="0" u="none" strike="noStrike" cap="none">
              <a:solidFill>
                <a:schemeClr val="tx1">
                  <a:lumMod val="95000"/>
                  <a:lumOff val="5000"/>
                </a:schemeClr>
              </a:solidFill>
              <a:latin typeface="Arial"/>
              <a:ea typeface="Arial"/>
              <a:cs typeface="Arial"/>
            </a:endParaRPr>
          </a:p>
        </p:txBody>
      </p:sp>
      <p:sp>
        <p:nvSpPr>
          <p:cNvPr id="307" name="Google Shape;307;p54"/>
          <p:cNvSpPr/>
          <p:nvPr/>
        </p:nvSpPr>
        <p:spPr>
          <a:xfrm>
            <a:off x="3482100" y="3718075"/>
            <a:ext cx="8558400" cy="298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Multimodal e-mobility hub</a:t>
            </a:r>
            <a:endParaRPr sz="1600" b="1" i="0" u="none" strike="noStrike" cap="none">
              <a:solidFill>
                <a:srgbClr val="000000"/>
              </a:solidFill>
              <a:latin typeface="Arial"/>
              <a:ea typeface="Arial"/>
              <a:cs typeface="Arial"/>
              <a:sym typeface="Arial"/>
            </a:endParaRPr>
          </a:p>
          <a:p>
            <a:pPr marL="269999"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a:t>
            </a:r>
            <a:r>
              <a:rPr lang="de-DE" sz="1300" b="0" i="0" u="none" strike="noStrike" cap="none">
                <a:solidFill>
                  <a:srgbClr val="000000"/>
                </a:solidFill>
                <a:latin typeface="Arial"/>
                <a:ea typeface="Arial"/>
                <a:cs typeface="Arial"/>
                <a:sym typeface="Arial"/>
              </a:rPr>
              <a:t> Local Innovators Call: two start-ups were selected</a:t>
            </a:r>
            <a:endParaRPr sz="1300" b="0" i="0" u="none" strike="noStrike" cap="none">
              <a:solidFill>
                <a:srgbClr val="000000"/>
              </a:solidFill>
              <a:latin typeface="Arial"/>
              <a:ea typeface="Arial"/>
              <a:cs typeface="Arial"/>
              <a:sym typeface="Arial"/>
            </a:endParaRPr>
          </a:p>
          <a:p>
            <a:pPr marL="727199" marR="0" lvl="0" indent="0" algn="l" rtl="0">
              <a:lnSpc>
                <a:spcPct val="100000"/>
              </a:lnSpc>
              <a:spcBef>
                <a:spcPts val="0"/>
              </a:spcBef>
              <a:spcAft>
                <a:spcPts val="0"/>
              </a:spcAft>
              <a:buClr>
                <a:srgbClr val="000000"/>
              </a:buClr>
              <a:buSzPts val="1300"/>
              <a:buFont typeface="Arial"/>
              <a:buNone/>
            </a:pPr>
            <a:r>
              <a:rPr lang="de-DE" sz="1300" b="0" i="0" u="none" strike="noStrike" cap="none">
                <a:solidFill>
                  <a:srgbClr val="000000"/>
                </a:solidFill>
                <a:latin typeface="Arial"/>
                <a:ea typeface="Arial"/>
                <a:cs typeface="Arial"/>
                <a:sym typeface="Arial"/>
              </a:rPr>
              <a:t>• SIDERTECH: 10 quadricycles</a:t>
            </a:r>
            <a:endParaRPr sz="1300" b="0" i="0" u="none" strike="noStrike" cap="none">
              <a:solidFill>
                <a:srgbClr val="000000"/>
              </a:solidFill>
              <a:latin typeface="Arial"/>
              <a:ea typeface="Arial"/>
              <a:cs typeface="Arial"/>
              <a:sym typeface="Arial"/>
            </a:endParaRPr>
          </a:p>
          <a:p>
            <a:pPr marL="727199" marR="0" lvl="0" indent="0" algn="l" rtl="0">
              <a:lnSpc>
                <a:spcPct val="100000"/>
              </a:lnSpc>
              <a:spcBef>
                <a:spcPts val="0"/>
              </a:spcBef>
              <a:spcAft>
                <a:spcPts val="0"/>
              </a:spcAft>
              <a:buClr>
                <a:srgbClr val="000000"/>
              </a:buClr>
              <a:buSzPts val="1300"/>
              <a:buFont typeface="Arial"/>
              <a:buNone/>
            </a:pPr>
            <a:r>
              <a:rPr lang="de-DE" sz="1300" b="0" i="0" u="none" strike="noStrike" cap="none">
                <a:solidFill>
                  <a:srgbClr val="000000"/>
                </a:solidFill>
                <a:latin typeface="Arial"/>
                <a:ea typeface="Arial"/>
                <a:cs typeface="Arial"/>
                <a:sym typeface="Arial"/>
              </a:rPr>
              <a:t>• PLURAL: 6 e-cargo bikes</a:t>
            </a:r>
            <a:endParaRPr sz="1300" b="0" i="0" u="none" strike="noStrike" cap="none">
              <a:solidFill>
                <a:srgbClr val="000000"/>
              </a:solidFill>
              <a:latin typeface="Arial"/>
              <a:ea typeface="Arial"/>
              <a:cs typeface="Arial"/>
              <a:sym typeface="Arial"/>
            </a:endParaRPr>
          </a:p>
          <a:p>
            <a:pPr marL="269999" marR="0" lvl="0" indent="0" algn="l" rtl="0">
              <a:lnSpc>
                <a:spcPct val="100000"/>
              </a:lnSpc>
              <a:spcBef>
                <a:spcPts val="0"/>
              </a:spcBef>
              <a:spcAft>
                <a:spcPts val="0"/>
              </a:spcAft>
              <a:buClr>
                <a:srgbClr val="000000"/>
              </a:buClr>
              <a:buSzPts val="1300"/>
              <a:buFont typeface="Arial"/>
              <a:buNone/>
            </a:pPr>
            <a:r>
              <a:rPr lang="de-DE" sz="1300" b="0" i="0" u="none" strike="noStrike" cap="none">
                <a:solidFill>
                  <a:srgbClr val="000000"/>
                </a:solidFill>
                <a:latin typeface="Arial"/>
                <a:ea typeface="Arial"/>
                <a:cs typeface="Arial"/>
                <a:sym typeface="Arial"/>
              </a:rPr>
              <a:t>• SIDERTECH received Valeo powertrain and prototype and first testing took place</a:t>
            </a:r>
            <a:endParaRPr sz="1300" b="0" i="0" u="none" strike="noStrike" cap="none">
              <a:solidFill>
                <a:srgbClr val="000000"/>
              </a:solidFill>
              <a:latin typeface="Arial"/>
              <a:ea typeface="Arial"/>
              <a:cs typeface="Arial"/>
              <a:sym typeface="Arial"/>
            </a:endParaRPr>
          </a:p>
          <a:p>
            <a:pPr marL="269999" marR="0" lvl="0" indent="0" algn="l" rtl="0">
              <a:lnSpc>
                <a:spcPct val="100000"/>
              </a:lnSpc>
              <a:spcBef>
                <a:spcPts val="0"/>
              </a:spcBef>
              <a:spcAft>
                <a:spcPts val="0"/>
              </a:spcAft>
              <a:buClr>
                <a:srgbClr val="000000"/>
              </a:buClr>
              <a:buSzPts val="1300"/>
              <a:buFont typeface="Arial"/>
              <a:buNone/>
            </a:pPr>
            <a:r>
              <a:rPr lang="de-DE" sz="1300" b="0" i="0" u="none" strike="noStrike" cap="none">
                <a:solidFill>
                  <a:srgbClr val="000000"/>
                </a:solidFill>
                <a:latin typeface="Arial"/>
                <a:ea typeface="Arial"/>
                <a:cs typeface="Arial"/>
                <a:sym typeface="Arial"/>
              </a:rPr>
              <a:t>• TUB Design Studio Intermodal Hub idea is being adapted for implementation</a:t>
            </a:r>
            <a:endParaRPr sz="1300" b="0" i="0" u="none" strike="noStrike" cap="none">
              <a:solidFill>
                <a:srgbClr val="000000"/>
              </a:solidFill>
              <a:latin typeface="Arial"/>
              <a:ea typeface="Arial"/>
              <a:cs typeface="Arial"/>
              <a:sym typeface="Arial"/>
            </a:endParaRPr>
          </a:p>
          <a:p>
            <a:pPr marL="269999" marR="0" lvl="0" indent="0" algn="l" rtl="0">
              <a:lnSpc>
                <a:spcPct val="100000"/>
              </a:lnSpc>
              <a:spcBef>
                <a:spcPts val="0"/>
              </a:spcBef>
              <a:spcAft>
                <a:spcPts val="0"/>
              </a:spcAft>
              <a:buClr>
                <a:srgbClr val="000000"/>
              </a:buClr>
              <a:buSzPts val="1300"/>
              <a:buFont typeface="Arial"/>
              <a:buNone/>
            </a:pPr>
            <a:r>
              <a:rPr lang="de-DE" sz="1300" b="0" i="0" u="none" strike="noStrike" cap="none">
                <a:solidFill>
                  <a:srgbClr val="000000"/>
                </a:solidFill>
                <a:latin typeface="Arial"/>
                <a:ea typeface="Arial"/>
                <a:cs typeface="Arial"/>
                <a:sym typeface="Arial"/>
              </a:rPr>
              <a:t>• Collaboration between ZLC and CATENA for data gathering and Logistic Plan </a:t>
            </a:r>
            <a:endParaRPr sz="1300" b="0" i="0" u="none" strike="noStrike" cap="none">
              <a:solidFill>
                <a:srgbClr val="000000"/>
              </a:solidFill>
              <a:latin typeface="Arial"/>
              <a:ea typeface="Arial"/>
              <a:cs typeface="Arial"/>
              <a:sym typeface="Arial"/>
            </a:endParaRPr>
          </a:p>
          <a:p>
            <a:pPr marL="269999" marR="0" lvl="0" indent="0" algn="l" rtl="0">
              <a:lnSpc>
                <a:spcPct val="100000"/>
              </a:lnSpc>
              <a:spcBef>
                <a:spcPts val="0"/>
              </a:spcBef>
              <a:spcAft>
                <a:spcPts val="0"/>
              </a:spcAft>
              <a:buClr>
                <a:srgbClr val="000000"/>
              </a:buClr>
              <a:buSzPts val="1300"/>
              <a:buFont typeface="Arial"/>
              <a:buNone/>
            </a:pPr>
            <a:r>
              <a:rPr lang="de-DE" sz="1300" b="0" i="0" u="none" strike="noStrike" cap="none">
                <a:solidFill>
                  <a:srgbClr val="000000"/>
                </a:solidFill>
                <a:latin typeface="Arial"/>
                <a:ea typeface="Arial"/>
                <a:cs typeface="Arial"/>
                <a:sym typeface="Arial"/>
              </a:rPr>
              <a:t>• Potential locations for freight distribution center have been scouted</a:t>
            </a: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E-bus charging equipment</a:t>
            </a:r>
            <a:endParaRPr sz="1600" b="1" i="0" u="none" strike="noStrike" cap="none">
              <a:solidFill>
                <a:srgbClr val="000000"/>
              </a:solidFill>
              <a:latin typeface="Arial"/>
              <a:ea typeface="Arial"/>
              <a:cs typeface="Arial"/>
              <a:sym typeface="Arial"/>
            </a:endParaRPr>
          </a:p>
          <a:p>
            <a:pPr marL="269999" marR="0" lvl="0" indent="0" algn="l" rtl="0">
              <a:lnSpc>
                <a:spcPct val="100000"/>
              </a:lnSpc>
              <a:spcBef>
                <a:spcPts val="0"/>
              </a:spcBef>
              <a:spcAft>
                <a:spcPts val="0"/>
              </a:spcAft>
              <a:buClr>
                <a:srgbClr val="000000"/>
              </a:buClr>
              <a:buSzPts val="1500"/>
              <a:buFont typeface="Arial"/>
              <a:buNone/>
            </a:pPr>
            <a:r>
              <a:rPr lang="de-DE" sz="1500" b="0" i="0" u="none" strike="noStrike" cap="none">
                <a:solidFill>
                  <a:srgbClr val="000000"/>
                </a:solidFill>
                <a:latin typeface="Arial"/>
                <a:ea typeface="Arial"/>
                <a:cs typeface="Arial"/>
                <a:sym typeface="Arial"/>
              </a:rPr>
              <a:t>• </a:t>
            </a:r>
            <a:r>
              <a:rPr lang="de-DE" sz="1300" b="0" i="0" u="none" strike="noStrike" cap="none">
                <a:solidFill>
                  <a:srgbClr val="000000"/>
                </a:solidFill>
                <a:latin typeface="Arial"/>
                <a:ea typeface="Arial"/>
                <a:cs typeface="Arial"/>
                <a:sym typeface="Arial"/>
              </a:rPr>
              <a:t>ABB Ecuador has been advising on various options on charging schemes based on of routes operations and characteristics of e-buses the Municipality can procure.</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MaaS App</a:t>
            </a:r>
            <a:endParaRPr sz="1600" b="1" i="0" u="none" strike="noStrike" cap="none">
              <a:solidFill>
                <a:srgbClr val="000000"/>
              </a:solidFill>
              <a:latin typeface="Arial"/>
              <a:ea typeface="Arial"/>
              <a:cs typeface="Arial"/>
              <a:sym typeface="Arial"/>
            </a:endParaRPr>
          </a:p>
          <a:p>
            <a:pPr marL="269999" marR="0" lvl="0" indent="0" algn="l" rtl="0">
              <a:lnSpc>
                <a:spcPct val="100000"/>
              </a:lnSpc>
              <a:spcBef>
                <a:spcPts val="0"/>
              </a:spcBef>
              <a:spcAft>
                <a:spcPts val="0"/>
              </a:spcAft>
              <a:buClr>
                <a:srgbClr val="000000"/>
              </a:buClr>
              <a:buSzPts val="1500"/>
              <a:buFont typeface="Arial"/>
              <a:buNone/>
            </a:pPr>
            <a:r>
              <a:rPr lang="de-DE" sz="1500" b="0" i="0" u="none" strike="noStrike" cap="none">
                <a:solidFill>
                  <a:srgbClr val="000000"/>
                </a:solidFill>
                <a:latin typeface="Arial"/>
                <a:ea typeface="Arial"/>
                <a:cs typeface="Arial"/>
                <a:sym typeface="Arial"/>
              </a:rPr>
              <a:t>• </a:t>
            </a:r>
            <a:r>
              <a:rPr lang="de-DE" sz="1300" b="0" i="0" u="none" strike="noStrike" cap="none">
                <a:solidFill>
                  <a:srgbClr val="000000"/>
                </a:solidFill>
                <a:latin typeface="Arial"/>
                <a:ea typeface="Arial"/>
                <a:cs typeface="Arial"/>
                <a:sym typeface="Arial"/>
              </a:rPr>
              <a:t>Pluservice is currently developing the app that will be tested in Quito’s PT integrated payment system (Launch:  March 2021)</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5"/>
          <p:cNvSpPr/>
          <p:nvPr/>
        </p:nvSpPr>
        <p:spPr>
          <a:xfrm>
            <a:off x="1862255" y="4010169"/>
            <a:ext cx="200722" cy="2847831"/>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3" name="Google Shape;313;p55"/>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14</a:t>
            </a:fld>
            <a:endParaRPr/>
          </a:p>
        </p:txBody>
      </p:sp>
      <p:sp>
        <p:nvSpPr>
          <p:cNvPr id="314" name="Google Shape;314;p55"/>
          <p:cNvSpPr/>
          <p:nvPr/>
        </p:nvSpPr>
        <p:spPr>
          <a:xfrm>
            <a:off x="627957" y="3868672"/>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5" name="Google Shape;315;p55"/>
          <p:cNvSpPr txBox="1"/>
          <p:nvPr/>
        </p:nvSpPr>
        <p:spPr>
          <a:xfrm>
            <a:off x="583353" y="3914685"/>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PLANNED</a:t>
            </a:r>
            <a:endParaRPr sz="1400" b="0" i="0" u="none" strike="noStrike" cap="none">
              <a:solidFill>
                <a:srgbClr val="000000"/>
              </a:solidFill>
              <a:latin typeface="Arial"/>
              <a:ea typeface="Arial"/>
              <a:cs typeface="Arial"/>
              <a:sym typeface="Arial"/>
            </a:endParaRPr>
          </a:p>
        </p:txBody>
      </p:sp>
      <p:sp>
        <p:nvSpPr>
          <p:cNvPr id="316" name="Google Shape;316;p55"/>
          <p:cNvSpPr/>
          <p:nvPr/>
        </p:nvSpPr>
        <p:spPr>
          <a:xfrm>
            <a:off x="3341875" y="3842826"/>
            <a:ext cx="8266800" cy="3015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Arial"/>
                <a:ea typeface="Arial"/>
                <a:cs typeface="Arial"/>
                <a:sym typeface="Arial"/>
              </a:rPr>
              <a:t>Multimodal e-mobility hub</a:t>
            </a:r>
            <a:endParaRPr sz="1700" b="0" i="0" u="none" strike="noStrike" cap="none">
              <a:solidFill>
                <a:schemeClr val="dk1"/>
              </a:solidFill>
              <a:latin typeface="Arial"/>
              <a:ea typeface="Arial"/>
              <a:cs typeface="Arial"/>
              <a:sym typeface="Arial"/>
            </a:endParaRPr>
          </a:p>
          <a:p>
            <a:pPr marL="457200" marR="0" lvl="0" indent="-285750" algn="just" rtl="0">
              <a:lnSpc>
                <a:spcPct val="100000"/>
              </a:lnSpc>
              <a:spcBef>
                <a:spcPts val="0"/>
              </a:spcBef>
              <a:spcAft>
                <a:spcPts val="0"/>
              </a:spcAft>
              <a:buClr>
                <a:schemeClr val="dk1"/>
              </a:buClr>
              <a:buSzPts val="900"/>
              <a:buFont typeface="Arial"/>
              <a:buChar char="●"/>
            </a:pPr>
            <a:r>
              <a:rPr lang="de-DE" sz="1300" b="0" i="0" u="none" strike="noStrike" cap="none">
                <a:solidFill>
                  <a:schemeClr val="dk1"/>
                </a:solidFill>
                <a:latin typeface="Arial"/>
                <a:ea typeface="Arial"/>
                <a:cs typeface="Arial"/>
                <a:sym typeface="Arial"/>
              </a:rPr>
              <a:t>Implementation of the intermodal corridor proposed by the Design Studio</a:t>
            </a:r>
            <a:endParaRPr sz="1300" b="0" i="0" u="none" strike="noStrike" cap="none">
              <a:solidFill>
                <a:schemeClr val="dk1"/>
              </a:solidFill>
              <a:latin typeface="Arial"/>
              <a:ea typeface="Arial"/>
              <a:cs typeface="Arial"/>
              <a:sym typeface="Arial"/>
            </a:endParaRPr>
          </a:p>
          <a:p>
            <a:pPr marL="457200" marR="0" lvl="0" indent="-285750" algn="just" rtl="0">
              <a:lnSpc>
                <a:spcPct val="100000"/>
              </a:lnSpc>
              <a:spcBef>
                <a:spcPts val="0"/>
              </a:spcBef>
              <a:spcAft>
                <a:spcPts val="0"/>
              </a:spcAft>
              <a:buClr>
                <a:schemeClr val="dk1"/>
              </a:buClr>
              <a:buSzPts val="900"/>
              <a:buFont typeface="Arial"/>
              <a:buChar char="●"/>
            </a:pPr>
            <a:r>
              <a:rPr lang="de-DE" sz="1300" b="0" i="0" u="none" strike="noStrike" cap="none">
                <a:solidFill>
                  <a:schemeClr val="dk1"/>
                </a:solidFill>
                <a:latin typeface="Arial"/>
                <a:ea typeface="Arial"/>
                <a:cs typeface="Arial"/>
                <a:sym typeface="Arial"/>
              </a:rPr>
              <a:t>Local assembly and Valeo drivetrain integration</a:t>
            </a:r>
            <a:endParaRPr sz="1300" b="0" i="0" u="none" strike="noStrike" cap="none">
              <a:solidFill>
                <a:schemeClr val="dk1"/>
              </a:solidFill>
              <a:latin typeface="Arial"/>
              <a:ea typeface="Arial"/>
              <a:cs typeface="Arial"/>
              <a:sym typeface="Arial"/>
            </a:endParaRPr>
          </a:p>
          <a:p>
            <a:pPr marL="914400" marR="0" lvl="1" indent="-285750" algn="just" rtl="0">
              <a:lnSpc>
                <a:spcPct val="100000"/>
              </a:lnSpc>
              <a:spcBef>
                <a:spcPts val="0"/>
              </a:spcBef>
              <a:spcAft>
                <a:spcPts val="0"/>
              </a:spcAft>
              <a:buClr>
                <a:schemeClr val="dk1"/>
              </a:buClr>
              <a:buSzPts val="900"/>
              <a:buFont typeface="Arial"/>
              <a:buChar char="○"/>
            </a:pPr>
            <a:r>
              <a:rPr lang="de-DE" sz="1300" b="0" i="0" u="none" strike="noStrike" cap="none">
                <a:solidFill>
                  <a:schemeClr val="dk1"/>
                </a:solidFill>
                <a:latin typeface="Arial"/>
                <a:ea typeface="Arial"/>
                <a:cs typeface="Arial"/>
                <a:sym typeface="Arial"/>
              </a:rPr>
              <a:t>Prototype testing </a:t>
            </a:r>
            <a:endParaRPr sz="1300" b="0" i="0" u="none" strike="noStrike" cap="none">
              <a:solidFill>
                <a:schemeClr val="dk1"/>
              </a:solidFill>
              <a:latin typeface="Arial"/>
              <a:ea typeface="Arial"/>
              <a:cs typeface="Arial"/>
              <a:sym typeface="Arial"/>
            </a:endParaRPr>
          </a:p>
          <a:p>
            <a:pPr marL="914400" marR="0" lvl="1" indent="-311150" algn="just" rtl="0">
              <a:lnSpc>
                <a:spcPct val="100000"/>
              </a:lnSpc>
              <a:spcBef>
                <a:spcPts val="0"/>
              </a:spcBef>
              <a:spcAft>
                <a:spcPts val="0"/>
              </a:spcAft>
              <a:buClr>
                <a:schemeClr val="dk1"/>
              </a:buClr>
              <a:buSzPts val="1300"/>
              <a:buFont typeface="Arial"/>
              <a:buChar char="○"/>
            </a:pPr>
            <a:r>
              <a:rPr lang="de-DE" sz="1300" b="0" i="0" u="none" strike="noStrike" cap="none">
                <a:solidFill>
                  <a:schemeClr val="dk1"/>
                </a:solidFill>
                <a:latin typeface="Arial"/>
                <a:ea typeface="Arial"/>
                <a:cs typeface="Arial"/>
                <a:sym typeface="Arial"/>
              </a:rPr>
              <a:t>New local innovators call for e-buggies and e-delivery vans </a:t>
            </a:r>
            <a:endParaRPr sz="1300" b="0" i="0" u="none" strike="noStrike" cap="none">
              <a:solidFill>
                <a:schemeClr val="dk1"/>
              </a:solidFill>
              <a:latin typeface="Arial"/>
              <a:ea typeface="Arial"/>
              <a:cs typeface="Arial"/>
              <a:sym typeface="Arial"/>
            </a:endParaRPr>
          </a:p>
          <a:p>
            <a:pPr marL="457200" marR="0" lvl="0" indent="-285750" algn="just" rtl="0">
              <a:lnSpc>
                <a:spcPct val="100000"/>
              </a:lnSpc>
              <a:spcBef>
                <a:spcPts val="0"/>
              </a:spcBef>
              <a:spcAft>
                <a:spcPts val="0"/>
              </a:spcAft>
              <a:buClr>
                <a:schemeClr val="dk1"/>
              </a:buClr>
              <a:buSzPts val="900"/>
              <a:buFont typeface="Arial"/>
              <a:buChar char="●"/>
            </a:pPr>
            <a:r>
              <a:rPr lang="de-DE" sz="1300" b="0" i="0" u="none" strike="noStrike" cap="none">
                <a:solidFill>
                  <a:schemeClr val="dk1"/>
                </a:solidFill>
                <a:latin typeface="Arial"/>
                <a:ea typeface="Arial"/>
                <a:cs typeface="Arial"/>
                <a:sym typeface="Arial"/>
              </a:rPr>
              <a:t>Development of an e-logistics plan for the HCQ (ZLC) based on data collection (CATENA)</a:t>
            </a:r>
            <a:endParaRPr sz="1300" b="0" i="0" u="none" strike="noStrike" cap="none">
              <a:solidFill>
                <a:schemeClr val="dk1"/>
              </a:solidFill>
              <a:latin typeface="Arial"/>
              <a:ea typeface="Arial"/>
              <a:cs typeface="Arial"/>
              <a:sym typeface="Arial"/>
            </a:endParaRPr>
          </a:p>
          <a:p>
            <a:pPr marL="457200" marR="0" lvl="0" indent="-285750" algn="just" rtl="0">
              <a:lnSpc>
                <a:spcPct val="100000"/>
              </a:lnSpc>
              <a:spcBef>
                <a:spcPts val="0"/>
              </a:spcBef>
              <a:spcAft>
                <a:spcPts val="0"/>
              </a:spcAft>
              <a:buClr>
                <a:schemeClr val="dk1"/>
              </a:buClr>
              <a:buSzPts val="900"/>
              <a:buFont typeface="Arial"/>
              <a:buChar char="●"/>
            </a:pPr>
            <a:r>
              <a:rPr lang="de-DE" sz="1300" b="0" i="0" u="none" strike="noStrike" cap="none">
                <a:solidFill>
                  <a:schemeClr val="dk1"/>
                </a:solidFill>
                <a:latin typeface="Arial"/>
                <a:ea typeface="Arial"/>
                <a:cs typeface="Arial"/>
                <a:sym typeface="Arial"/>
              </a:rPr>
              <a:t>Construction of a distribution centre (being explored)</a:t>
            </a:r>
            <a:endParaRPr sz="1300" b="0" i="0" u="none" strike="noStrike" cap="none">
              <a:solidFill>
                <a:schemeClr val="dk1"/>
              </a:solidFill>
              <a:latin typeface="Arial"/>
              <a:ea typeface="Arial"/>
              <a:cs typeface="Arial"/>
              <a:sym typeface="Arial"/>
            </a:endParaRPr>
          </a:p>
          <a:p>
            <a:pPr marL="457200" marR="0" lvl="0" indent="-311150" algn="just" rtl="0">
              <a:lnSpc>
                <a:spcPct val="100000"/>
              </a:lnSpc>
              <a:spcBef>
                <a:spcPts val="0"/>
              </a:spcBef>
              <a:spcAft>
                <a:spcPts val="0"/>
              </a:spcAft>
              <a:buClr>
                <a:schemeClr val="dk1"/>
              </a:buClr>
              <a:buSzPts val="1300"/>
              <a:buFont typeface="Arial"/>
              <a:buChar char="●"/>
            </a:pPr>
            <a:r>
              <a:rPr lang="de-DE" sz="1300" b="0" i="0" u="none" strike="noStrike" cap="none">
                <a:solidFill>
                  <a:schemeClr val="dk1"/>
                </a:solidFill>
                <a:latin typeface="Arial"/>
                <a:ea typeface="Arial"/>
                <a:cs typeface="Arial"/>
                <a:sym typeface="Arial"/>
              </a:rPr>
              <a:t>Workshop between local producers and potential users to define the details of the vehicles</a:t>
            </a:r>
            <a:endParaRPr sz="1300" b="0" i="0" u="none" strike="noStrike" cap="none">
              <a:solidFill>
                <a:schemeClr val="dk1"/>
              </a:solidFill>
              <a:latin typeface="Arial"/>
              <a:ea typeface="Arial"/>
              <a:cs typeface="Arial"/>
              <a:sym typeface="Arial"/>
            </a:endParaRPr>
          </a:p>
          <a:p>
            <a:pPr marL="457200" marR="0" lvl="0" indent="-311150" algn="just" rtl="0">
              <a:lnSpc>
                <a:spcPct val="100000"/>
              </a:lnSpc>
              <a:spcBef>
                <a:spcPts val="0"/>
              </a:spcBef>
              <a:spcAft>
                <a:spcPts val="0"/>
              </a:spcAft>
              <a:buClr>
                <a:schemeClr val="dk1"/>
              </a:buClr>
              <a:buSzPts val="1300"/>
              <a:buFont typeface="Arial"/>
              <a:buChar char="●"/>
            </a:pPr>
            <a:r>
              <a:rPr lang="de-DE" sz="1300" b="0" i="0" u="none" strike="noStrike" cap="none">
                <a:solidFill>
                  <a:schemeClr val="dk1"/>
                </a:solidFill>
                <a:latin typeface="Arial"/>
                <a:ea typeface="Arial"/>
                <a:cs typeface="Arial"/>
                <a:sym typeface="Arial"/>
              </a:rPr>
              <a:t>Operations model to be defined</a:t>
            </a:r>
            <a:endParaRPr sz="13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Charging infrastructure</a:t>
            </a:r>
            <a:endParaRPr sz="1600" b="0" i="0" u="none" strike="noStrike" cap="none">
              <a:solidFill>
                <a:schemeClr val="dk1"/>
              </a:solidFill>
              <a:latin typeface="Arial"/>
              <a:ea typeface="Arial"/>
              <a:cs typeface="Arial"/>
              <a:sym typeface="Arial"/>
            </a:endParaRPr>
          </a:p>
          <a:p>
            <a:pPr marL="457200" marR="0" lvl="0" indent="-285750" algn="just" rtl="0">
              <a:lnSpc>
                <a:spcPct val="100000"/>
              </a:lnSpc>
              <a:spcBef>
                <a:spcPts val="0"/>
              </a:spcBef>
              <a:spcAft>
                <a:spcPts val="0"/>
              </a:spcAft>
              <a:buClr>
                <a:schemeClr val="dk1"/>
              </a:buClr>
              <a:buSzPts val="900"/>
              <a:buFont typeface="Arial"/>
              <a:buChar char="●"/>
            </a:pPr>
            <a:r>
              <a:rPr lang="de-DE" sz="1300" b="0" i="0" u="none" strike="noStrike" cap="none">
                <a:solidFill>
                  <a:schemeClr val="dk1"/>
                </a:solidFill>
                <a:latin typeface="Arial"/>
                <a:ea typeface="Arial"/>
                <a:cs typeface="Arial"/>
                <a:sym typeface="Arial"/>
              </a:rPr>
              <a:t>ABB Ecuador has been advising on various options on charging schemes based on of routes operations and characteristics of e-buses the Municipality can procure. </a:t>
            </a:r>
            <a:endParaRPr sz="13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MaaS app</a:t>
            </a:r>
            <a:endParaRPr sz="1600" b="0" i="0" u="none" strike="noStrike" cap="none">
              <a:solidFill>
                <a:schemeClr val="dk1"/>
              </a:solidFill>
              <a:latin typeface="Arial"/>
              <a:ea typeface="Arial"/>
              <a:cs typeface="Arial"/>
              <a:sym typeface="Arial"/>
            </a:endParaRPr>
          </a:p>
          <a:p>
            <a:pPr marL="457200" marR="0" lvl="0" indent="-311150" algn="just" rtl="0">
              <a:lnSpc>
                <a:spcPct val="100000"/>
              </a:lnSpc>
              <a:spcBef>
                <a:spcPts val="0"/>
              </a:spcBef>
              <a:spcAft>
                <a:spcPts val="0"/>
              </a:spcAft>
              <a:buClr>
                <a:schemeClr val="dk1"/>
              </a:buClr>
              <a:buSzPts val="1300"/>
              <a:buFont typeface="Arial"/>
              <a:buChar char="●"/>
            </a:pPr>
            <a:r>
              <a:rPr lang="de-DE" sz="1300" b="0" i="0" u="none" strike="noStrike" cap="none">
                <a:solidFill>
                  <a:schemeClr val="dk1"/>
                </a:solidFill>
                <a:latin typeface="Arial"/>
                <a:ea typeface="Arial"/>
                <a:cs typeface="Arial"/>
                <a:sym typeface="Arial"/>
              </a:rPr>
              <a:t>Launch: March 2021</a:t>
            </a:r>
            <a:endParaRPr sz="1300" b="0" i="0" u="none" strike="noStrike" cap="none">
              <a:solidFill>
                <a:schemeClr val="dk1"/>
              </a:solidFill>
              <a:latin typeface="Arial"/>
              <a:ea typeface="Arial"/>
              <a:cs typeface="Arial"/>
              <a:sym typeface="Arial"/>
            </a:endParaRPr>
          </a:p>
        </p:txBody>
      </p:sp>
      <p:sp>
        <p:nvSpPr>
          <p:cNvPr id="317" name="Google Shape;317;p55"/>
          <p:cNvSpPr/>
          <p:nvPr/>
        </p:nvSpPr>
        <p:spPr>
          <a:xfrm>
            <a:off x="557897" y="1105908"/>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QUITO (ECUADOR)</a:t>
            </a:r>
            <a:endParaRPr sz="2400" b="0" i="0" u="none" strike="noStrike" cap="none">
              <a:solidFill>
                <a:schemeClr val="dk1"/>
              </a:solidFill>
              <a:latin typeface="Arial"/>
              <a:ea typeface="Arial"/>
              <a:cs typeface="Arial"/>
              <a:sym typeface="Arial"/>
            </a:endParaRPr>
          </a:p>
        </p:txBody>
      </p:sp>
      <p:pic>
        <p:nvPicPr>
          <p:cNvPr id="318" name="Google Shape;318;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5378930" cy="3684588"/>
          </a:xfrm>
          <a:prstGeom prst="rect">
            <a:avLst/>
          </a:prstGeom>
          <a:noFill/>
          <a:ln>
            <a:noFill/>
          </a:ln>
        </p:spPr>
      </p:pic>
      <p:pic>
        <p:nvPicPr>
          <p:cNvPr id="319" name="Google Shape;319;p5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78925" y="6"/>
            <a:ext cx="5157788" cy="36845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6"/>
          <p:cNvSpPr/>
          <p:nvPr/>
        </p:nvSpPr>
        <p:spPr>
          <a:xfrm>
            <a:off x="1862254" y="2576145"/>
            <a:ext cx="223024" cy="4281855"/>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6" name="Google Shape;326;p56"/>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15</a:t>
            </a:fld>
            <a:endParaRPr/>
          </a:p>
        </p:txBody>
      </p:sp>
      <p:sp>
        <p:nvSpPr>
          <p:cNvPr id="327" name="Google Shape;327;p56"/>
          <p:cNvSpPr/>
          <p:nvPr/>
        </p:nvSpPr>
        <p:spPr>
          <a:xfrm>
            <a:off x="557897" y="723526"/>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PROGRESS TOWARDS IMPLEMENTATION</a:t>
            </a:r>
            <a:endParaRPr sz="2400" b="0" i="0" u="none" strike="noStrike" cap="none">
              <a:solidFill>
                <a:schemeClr val="dk1"/>
              </a:solidFill>
              <a:latin typeface="Arial"/>
              <a:ea typeface="Arial"/>
              <a:cs typeface="Arial"/>
              <a:sym typeface="Arial"/>
            </a:endParaRPr>
          </a:p>
        </p:txBody>
      </p:sp>
      <p:sp>
        <p:nvSpPr>
          <p:cNvPr id="328" name="Google Shape;328;p56"/>
          <p:cNvSpPr/>
          <p:nvPr/>
        </p:nvSpPr>
        <p:spPr>
          <a:xfrm>
            <a:off x="557897" y="1105908"/>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MONTEVIDEO (URUGUAY)</a:t>
            </a:r>
            <a:endParaRPr sz="2400" b="0" i="0" u="none" strike="noStrike" cap="none">
              <a:solidFill>
                <a:schemeClr val="dk1"/>
              </a:solidFill>
              <a:latin typeface="Arial"/>
              <a:ea typeface="Arial"/>
              <a:cs typeface="Arial"/>
              <a:sym typeface="Arial"/>
            </a:endParaRPr>
          </a:p>
        </p:txBody>
      </p:sp>
      <p:sp>
        <p:nvSpPr>
          <p:cNvPr id="329" name="Google Shape;329;p56"/>
          <p:cNvSpPr/>
          <p:nvPr/>
        </p:nvSpPr>
        <p:spPr>
          <a:xfrm>
            <a:off x="642594" y="1960899"/>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0" name="Google Shape;330;p56"/>
          <p:cNvSpPr/>
          <p:nvPr/>
        </p:nvSpPr>
        <p:spPr>
          <a:xfrm>
            <a:off x="642594" y="2954523"/>
            <a:ext cx="2669318" cy="615246"/>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1" name="Google Shape;331;p56"/>
          <p:cNvSpPr txBox="1"/>
          <p:nvPr/>
        </p:nvSpPr>
        <p:spPr>
          <a:xfrm>
            <a:off x="642593" y="2006912"/>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PILOT NAME</a:t>
            </a:r>
            <a:endParaRPr sz="1400" b="0" i="0" u="none" strike="noStrike" cap="none">
              <a:solidFill>
                <a:srgbClr val="000000"/>
              </a:solidFill>
              <a:latin typeface="Arial"/>
              <a:ea typeface="Arial"/>
              <a:cs typeface="Arial"/>
              <a:sym typeface="Arial"/>
            </a:endParaRPr>
          </a:p>
        </p:txBody>
      </p:sp>
      <p:sp>
        <p:nvSpPr>
          <p:cNvPr id="332" name="Google Shape;332;p56"/>
          <p:cNvSpPr txBox="1"/>
          <p:nvPr/>
        </p:nvSpPr>
        <p:spPr>
          <a:xfrm>
            <a:off x="642593" y="3078593"/>
            <a:ext cx="266931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PARTNERS INVOLVED</a:t>
            </a:r>
            <a:endParaRPr sz="1400" b="0" i="0" u="none" strike="noStrike" cap="none">
              <a:solidFill>
                <a:srgbClr val="000000"/>
              </a:solidFill>
              <a:latin typeface="Arial"/>
              <a:ea typeface="Arial"/>
              <a:cs typeface="Arial"/>
              <a:sym typeface="Arial"/>
            </a:endParaRPr>
          </a:p>
        </p:txBody>
      </p:sp>
      <p:sp>
        <p:nvSpPr>
          <p:cNvPr id="333" name="Google Shape;333;p56"/>
          <p:cNvSpPr/>
          <p:nvPr/>
        </p:nvSpPr>
        <p:spPr>
          <a:xfrm>
            <a:off x="642593" y="3959301"/>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4" name="Google Shape;334;p56"/>
          <p:cNvSpPr txBox="1"/>
          <p:nvPr/>
        </p:nvSpPr>
        <p:spPr>
          <a:xfrm>
            <a:off x="642593" y="4003492"/>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PROGRESS</a:t>
            </a:r>
            <a:endParaRPr sz="1400" b="0" i="0" u="none" strike="noStrike" cap="none">
              <a:solidFill>
                <a:srgbClr val="000000"/>
              </a:solidFill>
              <a:latin typeface="Arial"/>
              <a:ea typeface="Arial"/>
              <a:cs typeface="Arial"/>
              <a:sym typeface="Arial"/>
            </a:endParaRPr>
          </a:p>
        </p:txBody>
      </p:sp>
      <p:sp>
        <p:nvSpPr>
          <p:cNvPr id="335" name="Google Shape;335;p56"/>
          <p:cNvSpPr/>
          <p:nvPr/>
        </p:nvSpPr>
        <p:spPr>
          <a:xfrm>
            <a:off x="3442346" y="1905452"/>
            <a:ext cx="8558307" cy="8712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000000"/>
                </a:solidFill>
                <a:latin typeface="Arial"/>
                <a:ea typeface="Arial"/>
                <a:cs typeface="Arial"/>
                <a:sym typeface="Arial"/>
              </a:rPr>
              <a:t>Shared charging infrastructure in the Ciudadela Bus Terminal</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Integrating </a:t>
            </a:r>
            <a:r>
              <a:rPr lang="de-DE" sz="1600" b="0" i="0" u="none" strike="noStrike" cap="none">
                <a:solidFill>
                  <a:schemeClr val="dk1"/>
                </a:solidFill>
                <a:latin typeface="Arial"/>
                <a:ea typeface="Arial"/>
                <a:cs typeface="Arial"/>
                <a:sym typeface="Arial"/>
              </a:rPr>
              <a:t>smart charging solutions compliant with CCS and OCPP standards</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to support the charging needs of the 4 private PTOs. </a:t>
            </a:r>
            <a:endParaRPr sz="1600" b="0" i="0" u="none" strike="noStrike" cap="none">
              <a:solidFill>
                <a:srgbClr val="000000"/>
              </a:solidFill>
              <a:latin typeface="Arial"/>
              <a:ea typeface="Arial"/>
              <a:cs typeface="Arial"/>
              <a:sym typeface="Arial"/>
            </a:endParaRPr>
          </a:p>
        </p:txBody>
      </p:sp>
      <p:sp>
        <p:nvSpPr>
          <p:cNvPr id="336" name="Google Shape;336;p56"/>
          <p:cNvSpPr/>
          <p:nvPr/>
        </p:nvSpPr>
        <p:spPr>
          <a:xfrm>
            <a:off x="3442346" y="3078593"/>
            <a:ext cx="819952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dirty="0" err="1">
                <a:solidFill>
                  <a:schemeClr val="tx1">
                    <a:lumMod val="95000"/>
                    <a:lumOff val="5000"/>
                  </a:schemeClr>
                </a:solidFill>
                <a:latin typeface="Arial"/>
                <a:ea typeface="Arial"/>
                <a:cs typeface="Arial"/>
                <a:sym typeface="Arial"/>
              </a:rPr>
              <a:t>Municipality</a:t>
            </a:r>
            <a:r>
              <a:rPr lang="de-DE" sz="1600" b="0" i="0" u="none" strike="noStrike" cap="none" dirty="0">
                <a:solidFill>
                  <a:schemeClr val="tx1">
                    <a:lumMod val="95000"/>
                    <a:lumOff val="5000"/>
                  </a:schemeClr>
                </a:solidFill>
                <a:latin typeface="Arial"/>
                <a:ea typeface="Arial"/>
                <a:cs typeface="Arial"/>
                <a:sym typeface="Arial"/>
              </a:rPr>
              <a:t> </a:t>
            </a:r>
            <a:r>
              <a:rPr lang="de-DE" sz="1600" b="0" i="0" u="none" strike="noStrike" cap="none" dirty="0" err="1">
                <a:solidFill>
                  <a:schemeClr val="tx1">
                    <a:lumMod val="95000"/>
                    <a:lumOff val="5000"/>
                  </a:schemeClr>
                </a:solidFill>
                <a:latin typeface="Arial"/>
                <a:ea typeface="Arial"/>
                <a:cs typeface="Arial"/>
                <a:sym typeface="Arial"/>
              </a:rPr>
              <a:t>of</a:t>
            </a:r>
            <a:r>
              <a:rPr lang="de-DE" sz="1600" b="0" i="0" u="none" strike="noStrike" cap="none" dirty="0">
                <a:solidFill>
                  <a:schemeClr val="tx1">
                    <a:lumMod val="95000"/>
                    <a:lumOff val="5000"/>
                  </a:schemeClr>
                </a:solidFill>
                <a:latin typeface="Arial"/>
                <a:ea typeface="Arial"/>
                <a:cs typeface="Arial"/>
                <a:sym typeface="Arial"/>
              </a:rPr>
              <a:t> Montevideo, MOVÉS, WI, UEMI, ABB, TUB, Valeo, UNEP, CMM, IDIADA</a:t>
            </a:r>
            <a:endParaRPr lang="en-US" sz="1600" b="0" i="0" u="none" strike="noStrike" cap="none">
              <a:solidFill>
                <a:schemeClr val="tx1">
                  <a:lumMod val="95000"/>
                  <a:lumOff val="5000"/>
                </a:schemeClr>
              </a:solidFill>
              <a:latin typeface="Arial"/>
              <a:ea typeface="Arial"/>
              <a:cs typeface="Arial"/>
            </a:endParaRPr>
          </a:p>
        </p:txBody>
      </p:sp>
      <p:sp>
        <p:nvSpPr>
          <p:cNvPr id="337" name="Google Shape;337;p56"/>
          <p:cNvSpPr/>
          <p:nvPr/>
        </p:nvSpPr>
        <p:spPr>
          <a:xfrm>
            <a:off x="3482100" y="3870475"/>
            <a:ext cx="8558400" cy="2987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de-DE" sz="1600" b="1" i="0" u="none" strike="noStrike" cap="none">
                <a:solidFill>
                  <a:schemeClr val="dk1"/>
                </a:solidFill>
                <a:latin typeface="Arial"/>
                <a:ea typeface="Arial"/>
                <a:cs typeface="Arial"/>
                <a:sym typeface="Arial"/>
              </a:rPr>
              <a:t>E-bus charging equipment</a:t>
            </a:r>
            <a:endParaRPr sz="1600" b="1" i="0" u="none" strike="noStrike" cap="none">
              <a:solidFill>
                <a:schemeClr val="dk1"/>
              </a:solidFill>
              <a:latin typeface="Arial"/>
              <a:ea typeface="Arial"/>
              <a:cs typeface="Arial"/>
              <a:sym typeface="Arial"/>
            </a:endParaRPr>
          </a:p>
          <a:p>
            <a:pPr marL="457200" marR="0" lvl="0" indent="-311150" algn="l" rtl="0">
              <a:lnSpc>
                <a:spcPct val="100000"/>
              </a:lnSpc>
              <a:spcBef>
                <a:spcPts val="0"/>
              </a:spcBef>
              <a:spcAft>
                <a:spcPts val="0"/>
              </a:spcAft>
              <a:buClr>
                <a:schemeClr val="dk1"/>
              </a:buClr>
              <a:buSzPts val="1300"/>
              <a:buFont typeface="Arial"/>
              <a:buChar char="●"/>
            </a:pPr>
            <a:r>
              <a:rPr lang="de-DE" sz="1300" b="0" i="0" u="none" strike="noStrike" cap="none">
                <a:solidFill>
                  <a:schemeClr val="dk1"/>
                </a:solidFill>
                <a:latin typeface="Arial"/>
                <a:ea typeface="Arial"/>
                <a:cs typeface="Arial"/>
                <a:sym typeface="Arial"/>
              </a:rPr>
              <a:t>The European standard for e-bus charging (CCS2) was recently approved in the local regulations (Norma UNIT).</a:t>
            </a:r>
            <a:endParaRPr sz="1300" b="0" i="0" u="none" strike="noStrike" cap="none">
              <a:solidFill>
                <a:schemeClr val="dk1"/>
              </a:solidFill>
              <a:latin typeface="Arial"/>
              <a:ea typeface="Arial"/>
              <a:cs typeface="Arial"/>
              <a:sym typeface="Arial"/>
            </a:endParaRPr>
          </a:p>
          <a:p>
            <a:pPr marL="457200" marR="0" lvl="0" indent="-311150" algn="l" rtl="0">
              <a:lnSpc>
                <a:spcPct val="100000"/>
              </a:lnSpc>
              <a:spcBef>
                <a:spcPts val="0"/>
              </a:spcBef>
              <a:spcAft>
                <a:spcPts val="0"/>
              </a:spcAft>
              <a:buClr>
                <a:schemeClr val="dk1"/>
              </a:buClr>
              <a:buSzPts val="1300"/>
              <a:buFont typeface="Arial"/>
              <a:buChar char="●"/>
            </a:pPr>
            <a:r>
              <a:rPr lang="de-DE" sz="1300" b="0" i="0" u="none" strike="noStrike" cap="none">
                <a:solidFill>
                  <a:schemeClr val="dk1"/>
                </a:solidFill>
                <a:latin typeface="Arial"/>
                <a:ea typeface="Arial"/>
                <a:cs typeface="Arial"/>
                <a:sym typeface="Arial"/>
              </a:rPr>
              <a:t>On-going discussions with ABB Uruguay to define the characteristics of the charging equipment that can be offered.</a:t>
            </a:r>
            <a:endParaRPr sz="1300" b="0" i="0" u="none" strike="noStrike" cap="none">
              <a:solidFill>
                <a:schemeClr val="dk1"/>
              </a:solidFill>
              <a:latin typeface="Arial"/>
              <a:ea typeface="Arial"/>
              <a:cs typeface="Arial"/>
              <a:sym typeface="Arial"/>
            </a:endParaRPr>
          </a:p>
          <a:p>
            <a:pPr marL="457200" marR="0" lvl="0" indent="-311150" algn="l" rtl="0">
              <a:lnSpc>
                <a:spcPct val="100000"/>
              </a:lnSpc>
              <a:spcBef>
                <a:spcPts val="0"/>
              </a:spcBef>
              <a:spcAft>
                <a:spcPts val="0"/>
              </a:spcAft>
              <a:buClr>
                <a:schemeClr val="dk1"/>
              </a:buClr>
              <a:buSzPts val="1300"/>
              <a:buFont typeface="Arial"/>
              <a:buChar char="●"/>
            </a:pPr>
            <a:r>
              <a:rPr lang="de-DE" sz="1300" b="0" i="0" u="none" strike="noStrike" cap="none">
                <a:solidFill>
                  <a:schemeClr val="dk1"/>
                </a:solidFill>
                <a:latin typeface="Arial"/>
                <a:ea typeface="Arial"/>
                <a:cs typeface="Arial"/>
                <a:sym typeface="Arial"/>
              </a:rPr>
              <a:t>First discussions with PTOs</a:t>
            </a:r>
            <a:endParaRPr sz="1300" b="0" i="0" u="none" strike="noStrike" cap="none">
              <a:solidFill>
                <a:schemeClr val="dk1"/>
              </a:solidFill>
              <a:latin typeface="Arial"/>
              <a:ea typeface="Arial"/>
              <a:cs typeface="Arial"/>
              <a:sym typeface="Arial"/>
            </a:endParaRPr>
          </a:p>
          <a:p>
            <a:pPr marL="457200" marR="0" lvl="0" indent="-311150" algn="l" rtl="0">
              <a:lnSpc>
                <a:spcPct val="100000"/>
              </a:lnSpc>
              <a:spcBef>
                <a:spcPts val="0"/>
              </a:spcBef>
              <a:spcAft>
                <a:spcPts val="0"/>
              </a:spcAft>
              <a:buClr>
                <a:schemeClr val="dk1"/>
              </a:buClr>
              <a:buSzPts val="1300"/>
              <a:buFont typeface="Arial"/>
              <a:buChar char="●"/>
            </a:pPr>
            <a:r>
              <a:rPr lang="de-DE" sz="1300" b="0" i="0" u="none" strike="noStrike" cap="none">
                <a:solidFill>
                  <a:schemeClr val="dk1"/>
                </a:solidFill>
                <a:latin typeface="Arial"/>
                <a:ea typeface="Arial"/>
                <a:cs typeface="Arial"/>
                <a:sym typeface="Arial"/>
              </a:rPr>
              <a:t>The TUB Design Studio proposing the remodelling of the Ciudadela Terminal to include the charging needs of different types of vehicles will be finalised on February 25th.</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r>
              <a:rPr lang="de-DE" sz="1600" b="1" i="0" u="none" strike="noStrike" cap="none">
                <a:solidFill>
                  <a:schemeClr val="dk1"/>
                </a:solidFill>
                <a:latin typeface="Arial"/>
                <a:ea typeface="Arial"/>
                <a:cs typeface="Arial"/>
                <a:sym typeface="Arial"/>
              </a:rPr>
              <a:t>Urban logistics </a:t>
            </a:r>
            <a:endParaRPr sz="1600" b="1" i="0" u="none" strike="noStrike" cap="none">
              <a:solidFill>
                <a:schemeClr val="dk1"/>
              </a:solidFill>
              <a:latin typeface="Arial"/>
              <a:ea typeface="Arial"/>
              <a:cs typeface="Arial"/>
              <a:sym typeface="Arial"/>
            </a:endParaRPr>
          </a:p>
          <a:p>
            <a:pPr marL="457200" marR="0" lvl="0" indent="-311150" algn="l" rtl="0">
              <a:lnSpc>
                <a:spcPct val="100000"/>
              </a:lnSpc>
              <a:spcBef>
                <a:spcPts val="0"/>
              </a:spcBef>
              <a:spcAft>
                <a:spcPts val="0"/>
              </a:spcAft>
              <a:buClr>
                <a:schemeClr val="dk1"/>
              </a:buClr>
              <a:buSzPts val="1300"/>
              <a:buFont typeface="Arial"/>
              <a:buChar char="●"/>
            </a:pPr>
            <a:r>
              <a:rPr lang="de-DE" sz="1300" b="0" i="0" u="none" strike="noStrike" cap="none">
                <a:solidFill>
                  <a:schemeClr val="dk1"/>
                </a:solidFill>
                <a:latin typeface="Arial"/>
                <a:ea typeface="Arial"/>
                <a:cs typeface="Arial"/>
                <a:sym typeface="Arial"/>
              </a:rPr>
              <a:t>Established cooperation with the MOVÉS project</a:t>
            </a:r>
            <a:endParaRPr sz="1300" b="0" i="0" u="none" strike="noStrike" cap="none">
              <a:solidFill>
                <a:schemeClr val="dk1"/>
              </a:solidFill>
              <a:latin typeface="Arial"/>
              <a:ea typeface="Arial"/>
              <a:cs typeface="Arial"/>
              <a:sym typeface="Arial"/>
            </a:endParaRPr>
          </a:p>
          <a:p>
            <a:pPr marL="457200" marR="0" lvl="0" indent="-311150" algn="l" rtl="0">
              <a:lnSpc>
                <a:spcPct val="100000"/>
              </a:lnSpc>
              <a:spcBef>
                <a:spcPts val="0"/>
              </a:spcBef>
              <a:spcAft>
                <a:spcPts val="0"/>
              </a:spcAft>
              <a:buClr>
                <a:schemeClr val="dk1"/>
              </a:buClr>
              <a:buSzPts val="1300"/>
              <a:buFont typeface="Arial"/>
              <a:buChar char="●"/>
            </a:pPr>
            <a:r>
              <a:rPr lang="de-DE" sz="1300" b="0" i="0" u="none" strike="noStrike" cap="none">
                <a:solidFill>
                  <a:schemeClr val="dk1"/>
                </a:solidFill>
                <a:latin typeface="Arial"/>
                <a:ea typeface="Arial"/>
                <a:cs typeface="Arial"/>
                <a:sym typeface="Arial"/>
              </a:rPr>
              <a:t>Local Selection Round took place in December 2020</a:t>
            </a:r>
            <a:endParaRPr sz="1300" b="0" i="0" u="none" strike="noStrike" cap="none">
              <a:solidFill>
                <a:schemeClr val="dk1"/>
              </a:solidFill>
              <a:latin typeface="Arial"/>
              <a:ea typeface="Arial"/>
              <a:cs typeface="Arial"/>
              <a:sym typeface="Arial"/>
            </a:endParaRPr>
          </a:p>
          <a:p>
            <a:pPr marL="457200" marR="0" lvl="0" indent="-311150" algn="l" rtl="0">
              <a:lnSpc>
                <a:spcPct val="100000"/>
              </a:lnSpc>
              <a:spcBef>
                <a:spcPts val="0"/>
              </a:spcBef>
              <a:spcAft>
                <a:spcPts val="0"/>
              </a:spcAft>
              <a:buClr>
                <a:schemeClr val="dk1"/>
              </a:buClr>
              <a:buSzPts val="1300"/>
              <a:buFont typeface="Arial"/>
              <a:buChar char="●"/>
            </a:pPr>
            <a:r>
              <a:rPr lang="de-DE" sz="1300" b="0" i="0" u="none" strike="noStrike" cap="none">
                <a:solidFill>
                  <a:schemeClr val="dk1"/>
                </a:solidFill>
                <a:latin typeface="Arial"/>
                <a:ea typeface="Arial"/>
                <a:cs typeface="Arial"/>
                <a:sym typeface="Arial"/>
              </a:rPr>
              <a:t>6 local vehicle producers were selected for the production of:</a:t>
            </a:r>
            <a:endParaRPr sz="1300" b="0" i="0" u="none" strike="noStrike" cap="none">
              <a:solidFill>
                <a:schemeClr val="dk1"/>
              </a:solidFill>
              <a:latin typeface="Arial"/>
              <a:ea typeface="Arial"/>
              <a:cs typeface="Arial"/>
              <a:sym typeface="Arial"/>
            </a:endParaRPr>
          </a:p>
          <a:p>
            <a:pPr marL="914400" marR="0" lvl="1" indent="-311150" algn="l" rtl="0">
              <a:lnSpc>
                <a:spcPct val="100000"/>
              </a:lnSpc>
              <a:spcBef>
                <a:spcPts val="0"/>
              </a:spcBef>
              <a:spcAft>
                <a:spcPts val="0"/>
              </a:spcAft>
              <a:buClr>
                <a:schemeClr val="dk1"/>
              </a:buClr>
              <a:buSzPts val="1300"/>
              <a:buFont typeface="Arial"/>
              <a:buChar char="○"/>
            </a:pPr>
            <a:r>
              <a:rPr lang="de-DE" sz="1300" b="0" i="0" u="none" strike="noStrike" cap="none">
                <a:solidFill>
                  <a:schemeClr val="dk1"/>
                </a:solidFill>
                <a:latin typeface="Arial"/>
                <a:ea typeface="Arial"/>
                <a:cs typeface="Arial"/>
                <a:sym typeface="Arial"/>
              </a:rPr>
              <a:t>15 e-cargo bikes</a:t>
            </a:r>
            <a:endParaRPr sz="1300" b="0" i="0" u="none" strike="noStrike" cap="none">
              <a:solidFill>
                <a:schemeClr val="dk1"/>
              </a:solidFill>
              <a:latin typeface="Arial"/>
              <a:ea typeface="Arial"/>
              <a:cs typeface="Arial"/>
              <a:sym typeface="Arial"/>
            </a:endParaRPr>
          </a:p>
          <a:p>
            <a:pPr marL="914400" marR="0" lvl="1" indent="-311150" algn="l" rtl="0">
              <a:lnSpc>
                <a:spcPct val="100000"/>
              </a:lnSpc>
              <a:spcBef>
                <a:spcPts val="0"/>
              </a:spcBef>
              <a:spcAft>
                <a:spcPts val="0"/>
              </a:spcAft>
              <a:buClr>
                <a:schemeClr val="dk1"/>
              </a:buClr>
              <a:buSzPts val="1300"/>
              <a:buFont typeface="Arial"/>
              <a:buChar char="○"/>
            </a:pPr>
            <a:r>
              <a:rPr lang="de-DE" sz="1300" b="0" i="0" u="none" strike="noStrike" cap="none">
                <a:solidFill>
                  <a:schemeClr val="dk1"/>
                </a:solidFill>
                <a:latin typeface="Arial"/>
                <a:ea typeface="Arial"/>
                <a:cs typeface="Arial"/>
                <a:sym typeface="Arial"/>
              </a:rPr>
              <a:t>4 tricycles</a:t>
            </a:r>
            <a:endParaRPr sz="13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7"/>
          <p:cNvSpPr/>
          <p:nvPr/>
        </p:nvSpPr>
        <p:spPr>
          <a:xfrm>
            <a:off x="1862255" y="4010169"/>
            <a:ext cx="200722" cy="2847831"/>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3" name="Google Shape;343;p57"/>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16</a:t>
            </a:fld>
            <a:endParaRPr/>
          </a:p>
        </p:txBody>
      </p:sp>
      <p:sp>
        <p:nvSpPr>
          <p:cNvPr id="344" name="Google Shape;344;p57"/>
          <p:cNvSpPr/>
          <p:nvPr/>
        </p:nvSpPr>
        <p:spPr>
          <a:xfrm>
            <a:off x="627957" y="3868672"/>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5" name="Google Shape;345;p57"/>
          <p:cNvSpPr txBox="1"/>
          <p:nvPr/>
        </p:nvSpPr>
        <p:spPr>
          <a:xfrm>
            <a:off x="583353" y="3914685"/>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PLANNED</a:t>
            </a:r>
            <a:endParaRPr sz="1400" b="0" i="0" u="none" strike="noStrike" cap="none">
              <a:solidFill>
                <a:srgbClr val="000000"/>
              </a:solidFill>
              <a:latin typeface="Arial"/>
              <a:ea typeface="Arial"/>
              <a:cs typeface="Arial"/>
              <a:sym typeface="Arial"/>
            </a:endParaRPr>
          </a:p>
        </p:txBody>
      </p:sp>
      <p:sp>
        <p:nvSpPr>
          <p:cNvPr id="346" name="Google Shape;346;p57"/>
          <p:cNvSpPr/>
          <p:nvPr/>
        </p:nvSpPr>
        <p:spPr>
          <a:xfrm>
            <a:off x="3572025" y="3919026"/>
            <a:ext cx="6375900" cy="264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Arial"/>
                <a:ea typeface="Arial"/>
                <a:cs typeface="Arial"/>
                <a:sym typeface="Arial"/>
              </a:rPr>
              <a:t>Charging infrastructure</a:t>
            </a:r>
            <a:endParaRPr sz="17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de-DE" sz="1200" b="0" i="0" u="none" strike="noStrike" cap="none">
                <a:solidFill>
                  <a:schemeClr val="dk1"/>
                </a:solidFill>
                <a:latin typeface="Arial"/>
                <a:ea typeface="Arial"/>
                <a:cs typeface="Arial"/>
                <a:sym typeface="Arial"/>
              </a:rPr>
              <a:t>Installation of shared e-bus charging equipment in the Ciudadela Terminal </a:t>
            </a:r>
            <a:endParaRPr sz="1200" b="0" i="0" u="none" strike="noStrike" cap="none">
              <a:solidFill>
                <a:schemeClr val="dk1"/>
              </a:solidFill>
              <a:latin typeface="Arial"/>
              <a:ea typeface="Arial"/>
              <a:cs typeface="Arial"/>
              <a:sym typeface="Arial"/>
            </a:endParaRPr>
          </a:p>
          <a:p>
            <a:pPr marL="914400" marR="0" lvl="1" indent="-304800" algn="l" rtl="0">
              <a:lnSpc>
                <a:spcPct val="100000"/>
              </a:lnSpc>
              <a:spcBef>
                <a:spcPts val="0"/>
              </a:spcBef>
              <a:spcAft>
                <a:spcPts val="0"/>
              </a:spcAft>
              <a:buClr>
                <a:schemeClr val="dk1"/>
              </a:buClr>
              <a:buSzPts val="1200"/>
              <a:buFont typeface="Arial"/>
              <a:buChar char="○"/>
            </a:pPr>
            <a:r>
              <a:rPr lang="de-DE" sz="1200" b="0" i="0" u="none" strike="noStrike" cap="none">
                <a:solidFill>
                  <a:schemeClr val="dk1"/>
                </a:solidFill>
                <a:latin typeface="Arial"/>
                <a:ea typeface="Arial"/>
                <a:cs typeface="Arial"/>
                <a:sym typeface="Arial"/>
              </a:rPr>
              <a:t>smart charging solutions compliant with CCS and OCPP standards</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de-DE" sz="1200" b="0" i="0" u="none" strike="noStrike" cap="none">
                <a:solidFill>
                  <a:schemeClr val="dk1"/>
                </a:solidFill>
                <a:latin typeface="Arial"/>
                <a:ea typeface="Arial"/>
                <a:cs typeface="Arial"/>
                <a:sym typeface="Arial"/>
              </a:rPr>
              <a:t>Implementation of the proposed intervention in the Terminal by the TUB Design Studio, that includes charging equipment for other types of EVs (e-taxis, LEFVs)</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de-DE" sz="1200" b="0" i="0" u="none" strike="noStrike" cap="none">
                <a:solidFill>
                  <a:schemeClr val="dk1"/>
                </a:solidFill>
                <a:latin typeface="Arial"/>
                <a:ea typeface="Arial"/>
                <a:cs typeface="Arial"/>
                <a:sym typeface="Arial"/>
              </a:rPr>
              <a:t>Shared charging operations model to be defined</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de-DE" sz="1200" b="0" i="0" u="none" strike="noStrike" cap="none">
                <a:solidFill>
                  <a:schemeClr val="dk1"/>
                </a:solidFill>
                <a:latin typeface="Arial"/>
                <a:ea typeface="Arial"/>
                <a:cs typeface="Arial"/>
                <a:sym typeface="Arial"/>
              </a:rPr>
              <a:t>Discussions with ABB and local counterparts to define financial contribution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Arial"/>
                <a:ea typeface="Arial"/>
                <a:cs typeface="Arial"/>
                <a:sym typeface="Arial"/>
              </a:rPr>
              <a:t>Urban logistics</a:t>
            </a:r>
            <a:endParaRPr sz="17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de-DE" sz="1200" b="0" i="0" u="none" strike="noStrike" cap="none">
                <a:solidFill>
                  <a:schemeClr val="dk1"/>
                </a:solidFill>
                <a:latin typeface="Arial"/>
                <a:ea typeface="Arial"/>
                <a:cs typeface="Arial"/>
                <a:sym typeface="Arial"/>
              </a:rPr>
              <a:t>Locally produced e-cargo bikes (15) and tricycles (4) will be integrated in the Free Trial Program of the MOVÉS Project</a:t>
            </a:r>
            <a:endParaRPr sz="1200" b="0"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de-DE" sz="1200" b="0" i="0" u="none" strike="noStrike" cap="none">
                <a:solidFill>
                  <a:schemeClr val="dk1"/>
                </a:solidFill>
                <a:latin typeface="Arial"/>
                <a:ea typeface="Arial"/>
                <a:cs typeface="Arial"/>
                <a:sym typeface="Arial"/>
              </a:rPr>
              <a:t>Support in the definition of technical standards and homologation requirements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1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7" name="Google Shape;347;p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675" y="0"/>
            <a:ext cx="4818956" cy="3614217"/>
          </a:xfrm>
          <a:prstGeom prst="rect">
            <a:avLst/>
          </a:prstGeom>
          <a:noFill/>
          <a:ln>
            <a:noFill/>
          </a:ln>
        </p:spPr>
      </p:pic>
      <p:pic>
        <p:nvPicPr>
          <p:cNvPr id="348" name="Google Shape;348;p57"/>
          <p:cNvPicPr preferRelativeResize="0"/>
          <p:nvPr/>
        </p:nvPicPr>
        <p:blipFill rotWithShape="1">
          <a:blip r:embed="rId4" cstate="email">
            <a:alphaModFix/>
            <a:extLst>
              <a:ext uri="{28A0092B-C50C-407E-A947-70E740481C1C}">
                <a14:useLocalDpi xmlns:a14="http://schemas.microsoft.com/office/drawing/2010/main"/>
              </a:ext>
            </a:extLst>
          </a:blip>
          <a:srcRect l="-38370"/>
          <a:stretch/>
        </p:blipFill>
        <p:spPr>
          <a:xfrm>
            <a:off x="3925228" y="0"/>
            <a:ext cx="3258149" cy="1799375"/>
          </a:xfrm>
          <a:prstGeom prst="rect">
            <a:avLst/>
          </a:prstGeom>
          <a:noFill/>
          <a:ln>
            <a:noFill/>
          </a:ln>
        </p:spPr>
      </p:pic>
      <p:pic>
        <p:nvPicPr>
          <p:cNvPr id="349" name="Google Shape;349;p5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39625" y="1799375"/>
            <a:ext cx="2343749" cy="1814850"/>
          </a:xfrm>
          <a:prstGeom prst="rect">
            <a:avLst/>
          </a:prstGeom>
          <a:noFill/>
          <a:ln>
            <a:noFill/>
          </a:ln>
        </p:spPr>
      </p:pic>
      <p:pic>
        <p:nvPicPr>
          <p:cNvPr id="350" name="Google Shape;350;p5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183375" y="0"/>
            <a:ext cx="1873838" cy="1814850"/>
          </a:xfrm>
          <a:prstGeom prst="rect">
            <a:avLst/>
          </a:prstGeom>
          <a:noFill/>
          <a:ln>
            <a:noFill/>
          </a:ln>
        </p:spPr>
      </p:pic>
      <p:pic>
        <p:nvPicPr>
          <p:cNvPr id="351" name="Google Shape;351;p5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183375" y="1814850"/>
            <a:ext cx="1873850" cy="1799375"/>
          </a:xfrm>
          <a:prstGeom prst="rect">
            <a:avLst/>
          </a:prstGeom>
          <a:noFill/>
          <a:ln>
            <a:noFill/>
          </a:ln>
        </p:spPr>
      </p:pic>
      <p:pic>
        <p:nvPicPr>
          <p:cNvPr id="352" name="Google Shape;352;p5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057225" y="0"/>
            <a:ext cx="2612733" cy="1799375"/>
          </a:xfrm>
          <a:prstGeom prst="rect">
            <a:avLst/>
          </a:prstGeom>
          <a:noFill/>
          <a:ln>
            <a:noFill/>
          </a:ln>
        </p:spPr>
      </p:pic>
      <p:pic>
        <p:nvPicPr>
          <p:cNvPr id="353" name="Google Shape;353;p5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057225" y="1799375"/>
            <a:ext cx="2612725" cy="1814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62"/>
          <p:cNvSpPr/>
          <p:nvPr/>
        </p:nvSpPr>
        <p:spPr>
          <a:xfrm>
            <a:off x="1862254" y="2576145"/>
            <a:ext cx="223024" cy="4281855"/>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0" name="Google Shape;360;p62"/>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17</a:t>
            </a:fld>
            <a:endParaRPr/>
          </a:p>
        </p:txBody>
      </p:sp>
      <p:sp>
        <p:nvSpPr>
          <p:cNvPr id="361" name="Google Shape;361;p62"/>
          <p:cNvSpPr/>
          <p:nvPr/>
        </p:nvSpPr>
        <p:spPr>
          <a:xfrm>
            <a:off x="557897" y="723526"/>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PROGRESS TOWARDS IMPLEMENTATION</a:t>
            </a:r>
            <a:endParaRPr sz="2400" b="0" i="0" u="none" strike="noStrike" cap="none">
              <a:solidFill>
                <a:schemeClr val="dk1"/>
              </a:solidFill>
              <a:latin typeface="Arial"/>
              <a:ea typeface="Arial"/>
              <a:cs typeface="Arial"/>
              <a:sym typeface="Arial"/>
            </a:endParaRPr>
          </a:p>
        </p:txBody>
      </p:sp>
      <p:sp>
        <p:nvSpPr>
          <p:cNvPr id="362" name="Google Shape;362;p62"/>
          <p:cNvSpPr/>
          <p:nvPr/>
        </p:nvSpPr>
        <p:spPr>
          <a:xfrm>
            <a:off x="557897" y="1105908"/>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PASIG (PHILIPPINES)</a:t>
            </a:r>
            <a:endParaRPr sz="2400" b="0" i="0" u="none" strike="noStrike" cap="none">
              <a:solidFill>
                <a:schemeClr val="dk1"/>
              </a:solidFill>
              <a:latin typeface="Arial"/>
              <a:ea typeface="Arial"/>
              <a:cs typeface="Arial"/>
              <a:sym typeface="Arial"/>
            </a:endParaRPr>
          </a:p>
        </p:txBody>
      </p:sp>
      <p:sp>
        <p:nvSpPr>
          <p:cNvPr id="363" name="Google Shape;363;p62"/>
          <p:cNvSpPr/>
          <p:nvPr/>
        </p:nvSpPr>
        <p:spPr>
          <a:xfrm>
            <a:off x="642594" y="1960899"/>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4" name="Google Shape;364;p62"/>
          <p:cNvSpPr/>
          <p:nvPr/>
        </p:nvSpPr>
        <p:spPr>
          <a:xfrm>
            <a:off x="642594" y="2954523"/>
            <a:ext cx="2669318" cy="615246"/>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5" name="Google Shape;365;p62"/>
          <p:cNvSpPr txBox="1"/>
          <p:nvPr/>
        </p:nvSpPr>
        <p:spPr>
          <a:xfrm>
            <a:off x="642593" y="2006912"/>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PILOT NAME</a:t>
            </a:r>
            <a:endParaRPr sz="1400" b="0" i="0" u="none" strike="noStrike" cap="none">
              <a:solidFill>
                <a:srgbClr val="000000"/>
              </a:solidFill>
              <a:latin typeface="Arial"/>
              <a:ea typeface="Arial"/>
              <a:cs typeface="Arial"/>
              <a:sym typeface="Arial"/>
            </a:endParaRPr>
          </a:p>
        </p:txBody>
      </p:sp>
      <p:sp>
        <p:nvSpPr>
          <p:cNvPr id="366" name="Google Shape;366;p62"/>
          <p:cNvSpPr txBox="1"/>
          <p:nvPr/>
        </p:nvSpPr>
        <p:spPr>
          <a:xfrm>
            <a:off x="642593" y="3078593"/>
            <a:ext cx="266931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PARTNERS INVOLVED</a:t>
            </a:r>
            <a:endParaRPr sz="1400" b="0" i="0" u="none" strike="noStrike" cap="none">
              <a:solidFill>
                <a:srgbClr val="000000"/>
              </a:solidFill>
              <a:latin typeface="Arial"/>
              <a:ea typeface="Arial"/>
              <a:cs typeface="Arial"/>
              <a:sym typeface="Arial"/>
            </a:endParaRPr>
          </a:p>
        </p:txBody>
      </p:sp>
      <p:sp>
        <p:nvSpPr>
          <p:cNvPr id="367" name="Google Shape;367;p62"/>
          <p:cNvSpPr/>
          <p:nvPr/>
        </p:nvSpPr>
        <p:spPr>
          <a:xfrm>
            <a:off x="642593" y="3959301"/>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8" name="Google Shape;368;p62"/>
          <p:cNvSpPr txBox="1"/>
          <p:nvPr/>
        </p:nvSpPr>
        <p:spPr>
          <a:xfrm>
            <a:off x="642593" y="4003492"/>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PROGRESS</a:t>
            </a:r>
            <a:endParaRPr sz="1400" b="0" i="0" u="none" strike="noStrike" cap="none">
              <a:solidFill>
                <a:srgbClr val="000000"/>
              </a:solidFill>
              <a:latin typeface="Arial"/>
              <a:ea typeface="Arial"/>
              <a:cs typeface="Arial"/>
              <a:sym typeface="Arial"/>
            </a:endParaRPr>
          </a:p>
        </p:txBody>
      </p:sp>
      <p:sp>
        <p:nvSpPr>
          <p:cNvPr id="369" name="Google Shape;369;p62"/>
          <p:cNvSpPr/>
          <p:nvPr/>
        </p:nvSpPr>
        <p:spPr>
          <a:xfrm>
            <a:off x="3442346" y="1905452"/>
            <a:ext cx="8558307" cy="8712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Development of low cost, multi-purpose, smart electric quadricycles (15 units), and the accompanying user applications, monitoring and decision support systems</a:t>
            </a:r>
            <a:endParaRPr sz="1400" b="0" i="0" u="none" strike="noStrike" cap="none">
              <a:solidFill>
                <a:srgbClr val="000000"/>
              </a:solidFill>
              <a:latin typeface="Arial"/>
              <a:ea typeface="Arial"/>
              <a:cs typeface="Arial"/>
              <a:sym typeface="Arial"/>
            </a:endParaRPr>
          </a:p>
        </p:txBody>
      </p:sp>
      <p:sp>
        <p:nvSpPr>
          <p:cNvPr id="370" name="Google Shape;370;p62"/>
          <p:cNvSpPr/>
          <p:nvPr/>
        </p:nvSpPr>
        <p:spPr>
          <a:xfrm>
            <a:off x="3442346" y="3078593"/>
            <a:ext cx="819952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Pasig City Government, CAA, WI, UEMI, Valeo, UNEP, UN-Habitat</a:t>
            </a:r>
            <a:endParaRPr sz="1600" b="0" i="0" u="none" strike="noStrike" cap="none">
              <a:solidFill>
                <a:srgbClr val="000000"/>
              </a:solidFill>
              <a:latin typeface="Arial"/>
              <a:ea typeface="Arial"/>
              <a:cs typeface="Arial"/>
              <a:sym typeface="Arial"/>
            </a:endParaRPr>
          </a:p>
        </p:txBody>
      </p:sp>
      <p:sp>
        <p:nvSpPr>
          <p:cNvPr id="371" name="Google Shape;371;p62"/>
          <p:cNvSpPr/>
          <p:nvPr/>
        </p:nvSpPr>
        <p:spPr>
          <a:xfrm>
            <a:off x="3482094" y="3870472"/>
            <a:ext cx="8558307" cy="280076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de-DE" sz="1600" b="1" i="0" u="none" strike="noStrike" cap="none">
                <a:solidFill>
                  <a:schemeClr val="dk1"/>
                </a:solidFill>
                <a:latin typeface="Arial"/>
                <a:ea typeface="Arial"/>
                <a:cs typeface="Arial"/>
                <a:sym typeface="Arial"/>
              </a:rPr>
              <a:t>Start-up </a:t>
            </a:r>
            <a:r>
              <a:rPr lang="de-DE" sz="1600" b="0" i="0" u="none" strike="noStrike" cap="none">
                <a:solidFill>
                  <a:schemeClr val="dk1"/>
                </a:solidFill>
                <a:latin typeface="Arial"/>
                <a:ea typeface="Arial"/>
                <a:cs typeface="Arial"/>
                <a:sym typeface="Arial"/>
              </a:rPr>
              <a:t>(Tojo Motors Corp.) was selected under UN-Habitat Local Innovators call for the development e-quadricycles</a:t>
            </a: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The flexible design of e-quadricycles - used for moving cargo and passengers </a:t>
            </a: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One </a:t>
            </a:r>
            <a:r>
              <a:rPr lang="de-DE" sz="1600" b="1" i="0" u="none" strike="noStrike" cap="none">
                <a:solidFill>
                  <a:schemeClr val="dk1"/>
                </a:solidFill>
                <a:latin typeface="Arial"/>
                <a:ea typeface="Arial"/>
                <a:cs typeface="Arial"/>
                <a:sym typeface="Arial"/>
              </a:rPr>
              <a:t>Valeo eAccess motor</a:t>
            </a:r>
            <a:r>
              <a:rPr lang="de-DE" sz="1600" b="0" i="0" u="none" strike="noStrike" cap="none">
                <a:solidFill>
                  <a:schemeClr val="dk1"/>
                </a:solidFill>
                <a:latin typeface="Arial"/>
                <a:ea typeface="Arial"/>
                <a:cs typeface="Arial"/>
                <a:sym typeface="Arial"/>
              </a:rPr>
              <a:t> was sent in Pasig for preliminary testing, as well as for aiding the proper integration of the motor into the vehicle design</a:t>
            </a:r>
            <a:endParaRPr sz="1600" b="0" i="0" u="none" strike="noStrike" cap="none">
              <a:solidFill>
                <a:schemeClr val="dk1"/>
              </a:solidFill>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Tried Valeo motors in the existing EV models of Tojo Motors</a:t>
            </a: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Identified charging solution: battery swapping or the use of integrated fast charging solutions with an innovative cooling system technology</a:t>
            </a: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Cooperation with the recently prioritized DOST-FLEV project (flexible electric van)</a:t>
            </a: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TU berlin design studio</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3"/>
          <p:cNvSpPr/>
          <p:nvPr/>
        </p:nvSpPr>
        <p:spPr>
          <a:xfrm>
            <a:off x="1862255" y="4010169"/>
            <a:ext cx="200722" cy="2847831"/>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7" name="Google Shape;377;p63"/>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18</a:t>
            </a:fld>
            <a:endParaRPr/>
          </a:p>
        </p:txBody>
      </p:sp>
      <p:sp>
        <p:nvSpPr>
          <p:cNvPr id="378" name="Google Shape;378;p63"/>
          <p:cNvSpPr/>
          <p:nvPr/>
        </p:nvSpPr>
        <p:spPr>
          <a:xfrm>
            <a:off x="627957" y="3868672"/>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9" name="Google Shape;379;p63"/>
          <p:cNvSpPr txBox="1"/>
          <p:nvPr/>
        </p:nvSpPr>
        <p:spPr>
          <a:xfrm>
            <a:off x="583353" y="3914685"/>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PLANNED</a:t>
            </a:r>
            <a:endParaRPr sz="1400" b="0" i="0" u="none" strike="noStrike" cap="none">
              <a:solidFill>
                <a:srgbClr val="000000"/>
              </a:solidFill>
              <a:latin typeface="Arial"/>
              <a:ea typeface="Arial"/>
              <a:cs typeface="Arial"/>
              <a:sym typeface="Arial"/>
            </a:endParaRPr>
          </a:p>
        </p:txBody>
      </p:sp>
      <p:sp>
        <p:nvSpPr>
          <p:cNvPr id="380" name="Google Shape;380;p63"/>
          <p:cNvSpPr/>
          <p:nvPr/>
        </p:nvSpPr>
        <p:spPr>
          <a:xfrm>
            <a:off x="3571900" y="3428999"/>
            <a:ext cx="8188500" cy="2998200"/>
          </a:xfrm>
          <a:prstGeom prst="rect">
            <a:avLst/>
          </a:prstGeom>
          <a:noFill/>
          <a:ln>
            <a:noFill/>
          </a:ln>
        </p:spPr>
        <p:txBody>
          <a:bodyPr spcFirstLastPara="1" wrap="square" lIns="91425" tIns="45700" rIns="91425" bIns="45700" anchor="t" anchorCtr="0">
            <a:spAutoFit/>
          </a:bodyPr>
          <a:lstStyle/>
          <a:p>
            <a:pPr marL="457200" marR="0" lvl="0" indent="-330200" algn="l" rtl="0">
              <a:lnSpc>
                <a:spcPct val="115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Design, prototyping, and pre-production of e-quads that are optimized for the local needs and context</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Piloting of a new “shared” e-vehicles concept that would maximize EV utilization and lower down the associated total cost of ownership (parcel delivery + last mile market goods deliveries) </a:t>
            </a:r>
            <a:endParaRPr sz="1400" b="0" i="0" u="none" strike="noStrike" cap="none">
              <a:solidFill>
                <a:srgbClr val="000000"/>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Integration of digital services towards improving overall logistics performance of PHLPost and Pasig City (geolocation; monitoring and management of operations, charging, vehicles; eco-routing)</a:t>
            </a:r>
            <a:endParaRPr sz="1400" b="0" i="0" u="none" strike="noStrike" cap="none">
              <a:solidFill>
                <a:srgbClr val="000000"/>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Forging partnerships aimed at  establishing an industrial eco-system that mutually benefits EU and local partners</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Technical assistance to develop  necessary local ordinances, and infrastructure decisions (i.e. determining optimal multi-modal charging locations)</a:t>
            </a:r>
            <a:endParaRPr sz="14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381" name="Google Shape;381;p63" descr="A picture containing text, outdoor, road, car&#10;&#10;Description automatically generated"/>
          <p:cNvPicPr preferRelativeResize="0"/>
          <p:nvPr/>
        </p:nvPicPr>
        <p:blipFill rotWithShape="1">
          <a:blip r:embed="rId3">
            <a:alphaModFix/>
          </a:blip>
          <a:srcRect/>
          <a:stretch/>
        </p:blipFill>
        <p:spPr>
          <a:xfrm>
            <a:off x="4880918" y="0"/>
            <a:ext cx="6491542" cy="3429000"/>
          </a:xfrm>
          <a:prstGeom prst="rect">
            <a:avLst/>
          </a:prstGeom>
          <a:noFill/>
          <a:ln>
            <a:noFill/>
          </a:ln>
        </p:spPr>
      </p:pic>
      <p:pic>
        <p:nvPicPr>
          <p:cNvPr id="382" name="Google Shape;382;p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275" y="331625"/>
            <a:ext cx="3951100" cy="25439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4"/>
          <p:cNvSpPr/>
          <p:nvPr/>
        </p:nvSpPr>
        <p:spPr>
          <a:xfrm>
            <a:off x="1862254" y="2576145"/>
            <a:ext cx="223024" cy="4281855"/>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9" name="Google Shape;389;p64"/>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19</a:t>
            </a:fld>
            <a:endParaRPr/>
          </a:p>
        </p:txBody>
      </p:sp>
      <p:sp>
        <p:nvSpPr>
          <p:cNvPr id="390" name="Google Shape;390;p64"/>
          <p:cNvSpPr/>
          <p:nvPr/>
        </p:nvSpPr>
        <p:spPr>
          <a:xfrm>
            <a:off x="557897" y="723526"/>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PROGRESS TOWARDS IMPLEMENTATION</a:t>
            </a:r>
            <a:endParaRPr sz="2400" b="0" i="0" u="none" strike="noStrike" cap="none">
              <a:solidFill>
                <a:schemeClr val="dk1"/>
              </a:solidFill>
              <a:latin typeface="Arial"/>
              <a:ea typeface="Arial"/>
              <a:cs typeface="Arial"/>
              <a:sym typeface="Arial"/>
            </a:endParaRPr>
          </a:p>
        </p:txBody>
      </p:sp>
      <p:sp>
        <p:nvSpPr>
          <p:cNvPr id="391" name="Google Shape;391;p64"/>
          <p:cNvSpPr/>
          <p:nvPr/>
        </p:nvSpPr>
        <p:spPr>
          <a:xfrm>
            <a:off x="557897" y="1105908"/>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HANOI (VIETNAM)</a:t>
            </a:r>
            <a:endParaRPr sz="2400" b="0" i="0" u="none" strike="noStrike" cap="none">
              <a:solidFill>
                <a:schemeClr val="dk1"/>
              </a:solidFill>
              <a:latin typeface="Arial"/>
              <a:ea typeface="Arial"/>
              <a:cs typeface="Arial"/>
              <a:sym typeface="Arial"/>
            </a:endParaRPr>
          </a:p>
        </p:txBody>
      </p:sp>
      <p:sp>
        <p:nvSpPr>
          <p:cNvPr id="392" name="Google Shape;392;p64"/>
          <p:cNvSpPr/>
          <p:nvPr/>
        </p:nvSpPr>
        <p:spPr>
          <a:xfrm>
            <a:off x="642594" y="1960899"/>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3" name="Google Shape;393;p64"/>
          <p:cNvSpPr/>
          <p:nvPr/>
        </p:nvSpPr>
        <p:spPr>
          <a:xfrm>
            <a:off x="642594" y="2954523"/>
            <a:ext cx="2669318" cy="615246"/>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4" name="Google Shape;394;p64"/>
          <p:cNvSpPr txBox="1"/>
          <p:nvPr/>
        </p:nvSpPr>
        <p:spPr>
          <a:xfrm>
            <a:off x="642593" y="2006912"/>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PILOT NAME</a:t>
            </a:r>
            <a:endParaRPr sz="1400" b="0" i="0" u="none" strike="noStrike" cap="none">
              <a:solidFill>
                <a:srgbClr val="000000"/>
              </a:solidFill>
              <a:latin typeface="Arial"/>
              <a:ea typeface="Arial"/>
              <a:cs typeface="Arial"/>
              <a:sym typeface="Arial"/>
            </a:endParaRPr>
          </a:p>
        </p:txBody>
      </p:sp>
      <p:sp>
        <p:nvSpPr>
          <p:cNvPr id="395" name="Google Shape;395;p64"/>
          <p:cNvSpPr txBox="1"/>
          <p:nvPr/>
        </p:nvSpPr>
        <p:spPr>
          <a:xfrm>
            <a:off x="642593" y="3078593"/>
            <a:ext cx="266931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PARTNERS INVOLVED</a:t>
            </a:r>
            <a:endParaRPr sz="1400" b="0" i="0" u="none" strike="noStrike" cap="none">
              <a:solidFill>
                <a:srgbClr val="000000"/>
              </a:solidFill>
              <a:latin typeface="Arial"/>
              <a:ea typeface="Arial"/>
              <a:cs typeface="Arial"/>
              <a:sym typeface="Arial"/>
            </a:endParaRPr>
          </a:p>
        </p:txBody>
      </p:sp>
      <p:sp>
        <p:nvSpPr>
          <p:cNvPr id="396" name="Google Shape;396;p64"/>
          <p:cNvSpPr/>
          <p:nvPr/>
        </p:nvSpPr>
        <p:spPr>
          <a:xfrm>
            <a:off x="642593" y="3959301"/>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7" name="Google Shape;397;p64"/>
          <p:cNvSpPr txBox="1"/>
          <p:nvPr/>
        </p:nvSpPr>
        <p:spPr>
          <a:xfrm>
            <a:off x="642593" y="4003492"/>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PROGRESS</a:t>
            </a:r>
            <a:endParaRPr sz="1400" b="0" i="0" u="none" strike="noStrike" cap="none">
              <a:solidFill>
                <a:srgbClr val="000000"/>
              </a:solidFill>
              <a:latin typeface="Arial"/>
              <a:ea typeface="Arial"/>
              <a:cs typeface="Arial"/>
              <a:sym typeface="Arial"/>
            </a:endParaRPr>
          </a:p>
        </p:txBody>
      </p:sp>
      <p:sp>
        <p:nvSpPr>
          <p:cNvPr id="398" name="Google Shape;398;p64"/>
          <p:cNvSpPr/>
          <p:nvPr/>
        </p:nvSpPr>
        <p:spPr>
          <a:xfrm>
            <a:off x="3442350" y="1905450"/>
            <a:ext cx="8749500" cy="87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E-mobility for last mile connectivity</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Shared e-mobility system consisting of electric 2-wheelers (50 Honda e-mopeds and 10 QIQ e-bikes), user application and interface, and the accompanying backend system</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399" name="Google Shape;399;p64"/>
          <p:cNvSpPr/>
          <p:nvPr/>
        </p:nvSpPr>
        <p:spPr>
          <a:xfrm>
            <a:off x="3442346" y="3078593"/>
            <a:ext cx="819952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UTT, WI, CAA, TNO, UEMI, UNEP, UN-Habitat </a:t>
            </a:r>
            <a:endParaRPr sz="1600" b="0" i="0" u="none" strike="noStrike" cap="none">
              <a:solidFill>
                <a:srgbClr val="000000"/>
              </a:solidFill>
              <a:latin typeface="Arial"/>
              <a:ea typeface="Arial"/>
              <a:cs typeface="Arial"/>
              <a:sym typeface="Arial"/>
            </a:endParaRPr>
          </a:p>
        </p:txBody>
      </p:sp>
      <p:sp>
        <p:nvSpPr>
          <p:cNvPr id="400" name="Google Shape;400;p64"/>
          <p:cNvSpPr/>
          <p:nvPr/>
        </p:nvSpPr>
        <p:spPr>
          <a:xfrm>
            <a:off x="3482094" y="3870472"/>
            <a:ext cx="8558307" cy="280076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Start-up (QIQ) was selected under UN-Habitat Local Innovators call for </a:t>
            </a:r>
            <a:r>
              <a:rPr lang="de-DE" sz="1600" b="1" i="0" u="none" strike="noStrike" cap="none">
                <a:solidFill>
                  <a:schemeClr val="dk1"/>
                </a:solidFill>
                <a:latin typeface="Arial"/>
                <a:ea typeface="Arial"/>
                <a:cs typeface="Arial"/>
                <a:sym typeface="Arial"/>
              </a:rPr>
              <a:t>e-mopeds and e-bicycle sharing app </a:t>
            </a:r>
            <a:r>
              <a:rPr lang="de-DE" sz="1600" b="0" i="0" u="none" strike="noStrike" cap="none">
                <a:solidFill>
                  <a:schemeClr val="dk1"/>
                </a:solidFill>
                <a:latin typeface="Arial"/>
                <a:ea typeface="Arial"/>
                <a:cs typeface="Arial"/>
                <a:sym typeface="Arial"/>
              </a:rPr>
              <a:t>development</a:t>
            </a: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000000"/>
                </a:solidFill>
                <a:latin typeface="Arial"/>
                <a:ea typeface="Arial"/>
                <a:cs typeface="Arial"/>
                <a:sym typeface="Arial"/>
              </a:rPr>
              <a:t>Test </a:t>
            </a:r>
            <a:r>
              <a:rPr lang="de-DE" sz="1600" b="1" i="0" u="none" strike="noStrike" cap="none">
                <a:solidFill>
                  <a:srgbClr val="000000"/>
                </a:solidFill>
                <a:latin typeface="Arial"/>
                <a:ea typeface="Arial"/>
                <a:cs typeface="Arial"/>
                <a:sym typeface="Arial"/>
              </a:rPr>
              <a:t>QIQ trial application</a:t>
            </a:r>
            <a:r>
              <a:rPr lang="de-DE" sz="1600" b="0" i="0" u="none" strike="noStrike" cap="none">
                <a:solidFill>
                  <a:srgbClr val="000000"/>
                </a:solidFill>
                <a:latin typeface="Arial"/>
                <a:ea typeface="Arial"/>
                <a:cs typeface="Arial"/>
                <a:sym typeface="Arial"/>
              </a:rPr>
              <a:t> with one </a:t>
            </a:r>
            <a:r>
              <a:rPr lang="de-DE" sz="1600" b="1" i="0" u="none" strike="noStrike" cap="none">
                <a:solidFill>
                  <a:srgbClr val="000000"/>
                </a:solidFill>
                <a:latin typeface="Arial"/>
                <a:ea typeface="Arial"/>
                <a:cs typeface="Arial"/>
                <a:sym typeface="Arial"/>
              </a:rPr>
              <a:t>Honda e-moped</a:t>
            </a:r>
            <a:r>
              <a:rPr lang="de-DE" sz="1600" b="0" i="0" u="none" strike="noStrike" cap="none">
                <a:solidFill>
                  <a:srgbClr val="000000"/>
                </a:solidFill>
                <a:latin typeface="Arial"/>
                <a:ea typeface="Arial"/>
                <a:cs typeface="Arial"/>
                <a:sym typeface="Arial"/>
              </a:rPr>
              <a:t> then install it to 50 units</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1" i="0" u="none" strike="noStrike" cap="none">
                <a:solidFill>
                  <a:srgbClr val="000000"/>
                </a:solidFill>
                <a:latin typeface="Arial"/>
                <a:ea typeface="Arial"/>
                <a:cs typeface="Arial"/>
                <a:sym typeface="Arial"/>
              </a:rPr>
              <a:t>Discussions</a:t>
            </a:r>
            <a:r>
              <a:rPr lang="de-DE" sz="1600" b="0" i="0" u="none" strike="noStrike" cap="none">
                <a:solidFill>
                  <a:srgbClr val="000000"/>
                </a:solidFill>
                <a:latin typeface="Arial"/>
                <a:ea typeface="Arial"/>
                <a:cs typeface="Arial"/>
                <a:sym typeface="Arial"/>
              </a:rPr>
              <a:t> with the relevant decision makers (e.g. </a:t>
            </a:r>
            <a:r>
              <a:rPr lang="de-DE" sz="1600" b="1" i="0" u="none" strike="noStrike" cap="none">
                <a:solidFill>
                  <a:srgbClr val="000000"/>
                </a:solidFill>
                <a:latin typeface="Arial"/>
                <a:ea typeface="Arial"/>
                <a:cs typeface="Arial"/>
                <a:sym typeface="Arial"/>
              </a:rPr>
              <a:t>Hanoi Department of Transport, and the mall operator</a:t>
            </a:r>
            <a:r>
              <a:rPr lang="de-DE" sz="1600" b="0" i="0" u="none" strike="noStrike" cap="none">
                <a:solidFill>
                  <a:srgbClr val="000000"/>
                </a:solidFill>
                <a:latin typeface="Arial"/>
                <a:ea typeface="Arial"/>
                <a:cs typeface="Arial"/>
                <a:sym typeface="Arial"/>
              </a:rPr>
              <a:t>) in regard to the </a:t>
            </a:r>
            <a:r>
              <a:rPr lang="de-DE" sz="1600" b="1" i="0" u="none" strike="noStrike" cap="none">
                <a:solidFill>
                  <a:srgbClr val="000000"/>
                </a:solidFill>
                <a:latin typeface="Arial"/>
                <a:ea typeface="Arial"/>
                <a:cs typeface="Arial"/>
                <a:sym typeface="Arial"/>
              </a:rPr>
              <a:t>location of the parking/docking areas</a:t>
            </a:r>
            <a:r>
              <a:rPr lang="de-DE" sz="1600" b="0" i="0" u="none" strike="noStrike" cap="none">
                <a:solidFill>
                  <a:srgbClr val="000000"/>
                </a:solidFill>
                <a:latin typeface="Arial"/>
                <a:ea typeface="Arial"/>
                <a:cs typeface="Arial"/>
                <a:sym typeface="Arial"/>
              </a:rPr>
              <a:t> for the e-moped sharing system (shopping mall and BRT station)</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000000"/>
                </a:solidFill>
                <a:latin typeface="Arial"/>
                <a:ea typeface="Arial"/>
                <a:cs typeface="Arial"/>
                <a:sym typeface="Arial"/>
              </a:rPr>
              <a:t>Useful publication from UTT </a:t>
            </a:r>
            <a:r>
              <a:rPr lang="de-DE" sz="1600" b="1" i="0" u="none" strike="noStrike" cap="none">
                <a:solidFill>
                  <a:srgbClr val="000000"/>
                </a:solidFill>
                <a:latin typeface="Arial"/>
                <a:ea typeface="Arial"/>
                <a:cs typeface="Arial"/>
                <a:sym typeface="Arial"/>
              </a:rPr>
              <a:t>Mainstreaming electric mobility in Vietnam</a:t>
            </a:r>
            <a:r>
              <a:rPr lang="de-DE" sz="1600" b="0" i="0" u="none" strike="noStrike" cap="none">
                <a:solidFill>
                  <a:srgbClr val="000000"/>
                </a:solidFill>
                <a:latin typeface="Arial"/>
                <a:ea typeface="Arial"/>
                <a:cs typeface="Arial"/>
                <a:sym typeface="Arial"/>
              </a:rPr>
              <a:t>, focussing on two wheelers, as a part of a global IKI project under UNEP</a:t>
            </a:r>
            <a:endParaRPr sz="1600" b="0" i="0" u="none" strike="noStrike" cap="none">
              <a:solidFill>
                <a:srgbClr val="00000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7"/>
          <p:cNvSpPr txBox="1">
            <a:spLocks noGrp="1"/>
          </p:cNvSpPr>
          <p:nvPr>
            <p:ph type="title"/>
          </p:nvPr>
        </p:nvSpPr>
        <p:spPr>
          <a:xfrm>
            <a:off x="483691" y="560340"/>
            <a:ext cx="8717655" cy="5949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500"/>
              <a:buFont typeface="Calibri"/>
              <a:buNone/>
            </a:pPr>
            <a:endParaRPr/>
          </a:p>
        </p:txBody>
      </p:sp>
      <p:sp>
        <p:nvSpPr>
          <p:cNvPr id="116" name="Google Shape;116;p47"/>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2</a:t>
            </a:fld>
            <a:endParaRPr/>
          </a:p>
        </p:txBody>
      </p:sp>
      <p:sp>
        <p:nvSpPr>
          <p:cNvPr id="117" name="Google Shape;117;p47"/>
          <p:cNvSpPr txBox="1">
            <a:spLocks noGrp="1"/>
          </p:cNvSpPr>
          <p:nvPr>
            <p:ph type="body" idx="1"/>
          </p:nvPr>
        </p:nvSpPr>
        <p:spPr>
          <a:xfrm>
            <a:off x="527050" y="1412875"/>
            <a:ext cx="10176935" cy="410368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sp>
        <p:nvSpPr>
          <p:cNvPr id="118" name="Google Shape;118;p47"/>
          <p:cNvSpPr txBox="1"/>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de-DE" sz="1000" b="0" i="0" u="none" strike="noStrike" cap="none">
                <a:solidFill>
                  <a:srgbClr val="888888"/>
                </a:solidFill>
                <a:latin typeface="Calibri"/>
                <a:ea typeface="Calibri"/>
                <a:cs typeface="Calibri"/>
                <a:sym typeface="Calibri"/>
              </a:rPr>
              <a:t>2</a:t>
            </a:fld>
            <a:endParaRPr sz="1000" b="0" i="0" u="none" strike="noStrike" cap="none">
              <a:solidFill>
                <a:srgbClr val="888888"/>
              </a:solidFill>
              <a:latin typeface="Calibri"/>
              <a:ea typeface="Calibri"/>
              <a:cs typeface="Calibri"/>
              <a:sym typeface="Calibri"/>
            </a:endParaRPr>
          </a:p>
        </p:txBody>
      </p:sp>
      <p:sp>
        <p:nvSpPr>
          <p:cNvPr id="119" name="Google Shape;119;p4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0" name="Google Shape;120;p47"/>
          <p:cNvSpPr/>
          <p:nvPr/>
        </p:nvSpPr>
        <p:spPr>
          <a:xfrm flipH="1">
            <a:off x="5658642" y="0"/>
            <a:ext cx="874715" cy="6858001"/>
          </a:xfrm>
          <a:custGeom>
            <a:avLst/>
            <a:gdLst/>
            <a:ahLst/>
            <a:cxnLst/>
            <a:rect l="l" t="t" r="r" b="b"/>
            <a:pathLst>
              <a:path w="874715" h="6858001" extrusionOk="0">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47"/>
          <p:cNvSpPr/>
          <p:nvPr/>
        </p:nvSpPr>
        <p:spPr>
          <a:xfrm flipH="1">
            <a:off x="5658642" y="0"/>
            <a:ext cx="874715" cy="6858001"/>
          </a:xfrm>
          <a:custGeom>
            <a:avLst/>
            <a:gdLst/>
            <a:ahLst/>
            <a:cxnLst/>
            <a:rect l="l" t="t" r="r" b="b"/>
            <a:pathLst>
              <a:path w="874715" h="6858001" extrusionOk="0">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rotWithShape="1">
            <a:blip r:embed="rId3">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2" name="Google Shape;122;p47"/>
          <p:cNvSpPr/>
          <p:nvPr/>
        </p:nvSpPr>
        <p:spPr>
          <a:xfrm>
            <a:off x="0" y="757238"/>
            <a:ext cx="6800850" cy="1000125"/>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23" name="Google Shape;123;p47" descr="Triangular abstract background"/>
          <p:cNvPicPr preferRelativeResize="0"/>
          <p:nvPr/>
        </p:nvPicPr>
        <p:blipFill rotWithShape="1">
          <a:blip r:embed="rId4" cstate="email">
            <a:alphaModFix/>
            <a:extLst>
              <a:ext uri="{28A0092B-C50C-407E-A947-70E740481C1C}">
                <a14:useLocalDpi xmlns:a14="http://schemas.microsoft.com/office/drawing/2010/main"/>
              </a:ext>
            </a:extLst>
          </a:blip>
          <a:srcRect b="-2"/>
          <a:stretch/>
        </p:blipFill>
        <p:spPr>
          <a:xfrm>
            <a:off x="5840059" y="-1"/>
            <a:ext cx="6351941" cy="6858001"/>
          </a:xfrm>
          <a:custGeom>
            <a:avLst/>
            <a:gdLst/>
            <a:ahLst/>
            <a:cxnLst/>
            <a:rect l="l" t="t" r="r" b="b"/>
            <a:pathLst>
              <a:path w="6351941" h="6858001" extrusionOk="0">
                <a:moveTo>
                  <a:pt x="246541" y="3333751"/>
                </a:moveTo>
                <a:lnTo>
                  <a:pt x="6351941" y="3333751"/>
                </a:lnTo>
                <a:lnTo>
                  <a:pt x="6351941" y="3524252"/>
                </a:lnTo>
                <a:lnTo>
                  <a:pt x="6351941" y="6858001"/>
                </a:lnTo>
                <a:lnTo>
                  <a:pt x="137148" y="6858001"/>
                </a:lnTo>
                <a:lnTo>
                  <a:pt x="144347" y="6840738"/>
                </a:lnTo>
                <a:cubicBezTo>
                  <a:pt x="160922" y="6813278"/>
                  <a:pt x="164922" y="6786993"/>
                  <a:pt x="143585" y="6758356"/>
                </a:cubicBezTo>
                <a:cubicBezTo>
                  <a:pt x="128917" y="6738934"/>
                  <a:pt x="136157" y="6700686"/>
                  <a:pt x="153112" y="6682250"/>
                </a:cubicBezTo>
                <a:cubicBezTo>
                  <a:pt x="159208" y="6675579"/>
                  <a:pt x="165304" y="6668713"/>
                  <a:pt x="175591" y="6657533"/>
                </a:cubicBezTo>
                <a:cubicBezTo>
                  <a:pt x="128917" y="6637329"/>
                  <a:pt x="124727" y="6594765"/>
                  <a:pt x="115201" y="6553767"/>
                </a:cubicBezTo>
                <a:cubicBezTo>
                  <a:pt x="109296" y="6528663"/>
                  <a:pt x="85292" y="6522581"/>
                  <a:pt x="63193" y="6517873"/>
                </a:cubicBezTo>
                <a:cubicBezTo>
                  <a:pt x="23377" y="6509634"/>
                  <a:pt x="5851" y="6489823"/>
                  <a:pt x="9089" y="6448435"/>
                </a:cubicBezTo>
                <a:cubicBezTo>
                  <a:pt x="12709" y="6402732"/>
                  <a:pt x="18995" y="6357030"/>
                  <a:pt x="26426" y="6311718"/>
                </a:cubicBezTo>
                <a:cubicBezTo>
                  <a:pt x="31188" y="6283082"/>
                  <a:pt x="42808" y="6257190"/>
                  <a:pt x="65097" y="6236396"/>
                </a:cubicBezTo>
                <a:cubicBezTo>
                  <a:pt x="86816" y="6216194"/>
                  <a:pt x="84339" y="6211486"/>
                  <a:pt x="67003" y="6188144"/>
                </a:cubicBezTo>
                <a:cubicBezTo>
                  <a:pt x="46808" y="6160879"/>
                  <a:pt x="28140" y="6132633"/>
                  <a:pt x="10803" y="6103407"/>
                </a:cubicBezTo>
                <a:cubicBezTo>
                  <a:pt x="5279" y="6094187"/>
                  <a:pt x="5469" y="6080849"/>
                  <a:pt x="4327" y="6069276"/>
                </a:cubicBezTo>
                <a:cubicBezTo>
                  <a:pt x="2231" y="6049660"/>
                  <a:pt x="-1579" y="6029456"/>
                  <a:pt x="707" y="6010235"/>
                </a:cubicBezTo>
                <a:cubicBezTo>
                  <a:pt x="2993" y="5991797"/>
                  <a:pt x="10803" y="5973553"/>
                  <a:pt x="18613" y="5956490"/>
                </a:cubicBezTo>
                <a:cubicBezTo>
                  <a:pt x="40522" y="5908825"/>
                  <a:pt x="67765" y="5865083"/>
                  <a:pt x="107008" y="5829971"/>
                </a:cubicBezTo>
                <a:cubicBezTo>
                  <a:pt x="112152" y="5825462"/>
                  <a:pt x="114058" y="5816437"/>
                  <a:pt x="115773" y="5808982"/>
                </a:cubicBezTo>
                <a:cubicBezTo>
                  <a:pt x="118631" y="5796822"/>
                  <a:pt x="121297" y="5784268"/>
                  <a:pt x="121679" y="5771911"/>
                </a:cubicBezTo>
                <a:cubicBezTo>
                  <a:pt x="123583" y="5711889"/>
                  <a:pt x="150254" y="5664813"/>
                  <a:pt x="192927" y="5625974"/>
                </a:cubicBezTo>
                <a:cubicBezTo>
                  <a:pt x="205120" y="5614794"/>
                  <a:pt x="206454" y="5606164"/>
                  <a:pt x="192355" y="5594001"/>
                </a:cubicBezTo>
                <a:cubicBezTo>
                  <a:pt x="175973" y="5579880"/>
                  <a:pt x="182449" y="5559676"/>
                  <a:pt x="186259" y="5541432"/>
                </a:cubicBezTo>
                <a:cubicBezTo>
                  <a:pt x="190069" y="5522604"/>
                  <a:pt x="194071" y="5503576"/>
                  <a:pt x="197881" y="5484746"/>
                </a:cubicBezTo>
                <a:cubicBezTo>
                  <a:pt x="200547" y="5470820"/>
                  <a:pt x="202833" y="5457089"/>
                  <a:pt x="206072" y="5443357"/>
                </a:cubicBezTo>
                <a:cubicBezTo>
                  <a:pt x="216170" y="5400597"/>
                  <a:pt x="213122" y="5362152"/>
                  <a:pt x="182069" y="5327433"/>
                </a:cubicBezTo>
                <a:cubicBezTo>
                  <a:pt x="158256" y="5300953"/>
                  <a:pt x="151206" y="5267019"/>
                  <a:pt x="158446" y="5230926"/>
                </a:cubicBezTo>
                <a:cubicBezTo>
                  <a:pt x="159398" y="5226415"/>
                  <a:pt x="163208" y="5220727"/>
                  <a:pt x="161684" y="5217589"/>
                </a:cubicBezTo>
                <a:cubicBezTo>
                  <a:pt x="139395" y="5170316"/>
                  <a:pt x="178641" y="5132851"/>
                  <a:pt x="181117" y="5089305"/>
                </a:cubicBezTo>
                <a:cubicBezTo>
                  <a:pt x="182259" y="5070083"/>
                  <a:pt x="196357" y="5050467"/>
                  <a:pt x="207596" y="5033207"/>
                </a:cubicBezTo>
                <a:cubicBezTo>
                  <a:pt x="223028" y="5009470"/>
                  <a:pt x="237887" y="4988286"/>
                  <a:pt x="231028" y="4956119"/>
                </a:cubicBezTo>
                <a:cubicBezTo>
                  <a:pt x="223980" y="4923950"/>
                  <a:pt x="236935" y="4894527"/>
                  <a:pt x="259033" y="4870400"/>
                </a:cubicBezTo>
                <a:cubicBezTo>
                  <a:pt x="275798" y="4851963"/>
                  <a:pt x="277322" y="4831758"/>
                  <a:pt x="272560" y="4807436"/>
                </a:cubicBezTo>
                <a:cubicBezTo>
                  <a:pt x="266654" y="4777033"/>
                  <a:pt x="266272" y="4745453"/>
                  <a:pt x="262653" y="4714658"/>
                </a:cubicBezTo>
                <a:cubicBezTo>
                  <a:pt x="261891" y="4707987"/>
                  <a:pt x="259223" y="4699554"/>
                  <a:pt x="254651" y="4695629"/>
                </a:cubicBezTo>
                <a:cubicBezTo>
                  <a:pt x="197881" y="4647572"/>
                  <a:pt x="197309" y="4579901"/>
                  <a:pt x="194641" y="4513209"/>
                </a:cubicBezTo>
                <a:cubicBezTo>
                  <a:pt x="192927" y="4472804"/>
                  <a:pt x="192927" y="4432199"/>
                  <a:pt x="193879" y="4391596"/>
                </a:cubicBezTo>
                <a:cubicBezTo>
                  <a:pt x="194071" y="4377865"/>
                  <a:pt x="197119" y="4363350"/>
                  <a:pt x="202833" y="4351188"/>
                </a:cubicBezTo>
                <a:cubicBezTo>
                  <a:pt x="214836" y="4325885"/>
                  <a:pt x="230456" y="4302544"/>
                  <a:pt x="242649" y="4277434"/>
                </a:cubicBezTo>
                <a:cubicBezTo>
                  <a:pt x="247413" y="4268022"/>
                  <a:pt x="247603" y="4255860"/>
                  <a:pt x="248365" y="4244874"/>
                </a:cubicBezTo>
                <a:cubicBezTo>
                  <a:pt x="249889" y="4225456"/>
                  <a:pt x="245317" y="4203880"/>
                  <a:pt x="252175" y="4187207"/>
                </a:cubicBezTo>
                <a:cubicBezTo>
                  <a:pt x="269892" y="4143856"/>
                  <a:pt x="265892" y="4103253"/>
                  <a:pt x="248365" y="4062061"/>
                </a:cubicBezTo>
                <a:cubicBezTo>
                  <a:pt x="223790" y="4004392"/>
                  <a:pt x="225694" y="3949864"/>
                  <a:pt x="264557" y="3898864"/>
                </a:cubicBezTo>
                <a:cubicBezTo>
                  <a:pt x="282084" y="3875915"/>
                  <a:pt x="273702" y="3853553"/>
                  <a:pt x="259605" y="3834135"/>
                </a:cubicBezTo>
                <a:cubicBezTo>
                  <a:pt x="243221" y="3811773"/>
                  <a:pt x="239031" y="3790000"/>
                  <a:pt x="251031" y="3764306"/>
                </a:cubicBezTo>
                <a:cubicBezTo>
                  <a:pt x="253699" y="3758615"/>
                  <a:pt x="252365" y="3750574"/>
                  <a:pt x="251413" y="3743904"/>
                </a:cubicBezTo>
                <a:lnTo>
                  <a:pt x="250057" y="3725050"/>
                </a:lnTo>
                <a:lnTo>
                  <a:pt x="237709" y="3723373"/>
                </a:lnTo>
                <a:cubicBezTo>
                  <a:pt x="208187" y="3719139"/>
                  <a:pt x="178620" y="3715145"/>
                  <a:pt x="148511" y="3712740"/>
                </a:cubicBezTo>
                <a:lnTo>
                  <a:pt x="148495" y="3712740"/>
                </a:lnTo>
                <a:lnTo>
                  <a:pt x="148510" y="3712739"/>
                </a:lnTo>
                <a:cubicBezTo>
                  <a:pt x="178619" y="3715144"/>
                  <a:pt x="208186" y="3719138"/>
                  <a:pt x="237708" y="3723372"/>
                </a:cubicBezTo>
                <a:lnTo>
                  <a:pt x="250056" y="3725049"/>
                </a:lnTo>
                <a:lnTo>
                  <a:pt x="247364" y="3687609"/>
                </a:lnTo>
                <a:cubicBezTo>
                  <a:pt x="248888" y="3669416"/>
                  <a:pt x="255126" y="3652106"/>
                  <a:pt x="271605" y="3636610"/>
                </a:cubicBezTo>
                <a:cubicBezTo>
                  <a:pt x="278083" y="3630528"/>
                  <a:pt x="280749" y="3620328"/>
                  <a:pt x="285131" y="3612089"/>
                </a:cubicBezTo>
                <a:cubicBezTo>
                  <a:pt x="303040" y="3577567"/>
                  <a:pt x="301324" y="3578940"/>
                  <a:pt x="279607" y="3548145"/>
                </a:cubicBezTo>
                <a:lnTo>
                  <a:pt x="265966" y="3524252"/>
                </a:lnTo>
                <a:lnTo>
                  <a:pt x="263914" y="3520658"/>
                </a:lnTo>
                <a:cubicBezTo>
                  <a:pt x="259699" y="3510777"/>
                  <a:pt x="257032" y="3500578"/>
                  <a:pt x="257508" y="3491262"/>
                </a:cubicBezTo>
                <a:cubicBezTo>
                  <a:pt x="258936" y="3463164"/>
                  <a:pt x="258293" y="3435408"/>
                  <a:pt x="256120" y="3407910"/>
                </a:cubicBezTo>
                <a:lnTo>
                  <a:pt x="252069" y="3376550"/>
                </a:lnTo>
                <a:close/>
                <a:moveTo>
                  <a:pt x="620963" y="0"/>
                </a:moveTo>
                <a:lnTo>
                  <a:pt x="6351941" y="0"/>
                </a:lnTo>
                <a:lnTo>
                  <a:pt x="6351941" y="3333750"/>
                </a:lnTo>
                <a:lnTo>
                  <a:pt x="246541" y="3333750"/>
                </a:lnTo>
                <a:lnTo>
                  <a:pt x="245553" y="3326101"/>
                </a:lnTo>
                <a:cubicBezTo>
                  <a:pt x="236171" y="3271963"/>
                  <a:pt x="222835" y="3218512"/>
                  <a:pt x="209881" y="3165061"/>
                </a:cubicBezTo>
                <a:cubicBezTo>
                  <a:pt x="193878" y="3099154"/>
                  <a:pt x="192926" y="3034817"/>
                  <a:pt x="209119" y="2968910"/>
                </a:cubicBezTo>
                <a:cubicBezTo>
                  <a:pt x="220931" y="2921245"/>
                  <a:pt x="201498" y="2876129"/>
                  <a:pt x="188164" y="2831604"/>
                </a:cubicBezTo>
                <a:cubicBezTo>
                  <a:pt x="185498" y="2822385"/>
                  <a:pt x="175020" y="2813754"/>
                  <a:pt x="166065" y="2808850"/>
                </a:cubicBezTo>
                <a:cubicBezTo>
                  <a:pt x="134440" y="2791196"/>
                  <a:pt x="129488" y="2761970"/>
                  <a:pt x="142632" y="2725094"/>
                </a:cubicBezTo>
                <a:cubicBezTo>
                  <a:pt x="152921" y="2695868"/>
                  <a:pt x="166637" y="2669191"/>
                  <a:pt x="191022" y="2645455"/>
                </a:cubicBezTo>
                <a:cubicBezTo>
                  <a:pt x="219597" y="2617603"/>
                  <a:pt x="252174" y="2588768"/>
                  <a:pt x="264176" y="2545615"/>
                </a:cubicBezTo>
                <a:cubicBezTo>
                  <a:pt x="269319" y="2526980"/>
                  <a:pt x="270081" y="2510897"/>
                  <a:pt x="264746" y="2491281"/>
                </a:cubicBezTo>
                <a:cubicBezTo>
                  <a:pt x="254460" y="2453227"/>
                  <a:pt x="247220" y="2414980"/>
                  <a:pt x="279035" y="2379279"/>
                </a:cubicBezTo>
                <a:cubicBezTo>
                  <a:pt x="296562" y="2359664"/>
                  <a:pt x="307802" y="2333183"/>
                  <a:pt x="303420" y="2301603"/>
                </a:cubicBezTo>
                <a:cubicBezTo>
                  <a:pt x="297896" y="2262177"/>
                  <a:pt x="311802" y="2226281"/>
                  <a:pt x="332377" y="2192740"/>
                </a:cubicBezTo>
                <a:cubicBezTo>
                  <a:pt x="339807" y="2180774"/>
                  <a:pt x="343997" y="2166063"/>
                  <a:pt x="347617" y="2152137"/>
                </a:cubicBezTo>
                <a:cubicBezTo>
                  <a:pt x="356000" y="2119968"/>
                  <a:pt x="363430" y="2087602"/>
                  <a:pt x="370288" y="2055042"/>
                </a:cubicBezTo>
                <a:cubicBezTo>
                  <a:pt x="376002" y="2028365"/>
                  <a:pt x="380194" y="2001493"/>
                  <a:pt x="385147" y="1974618"/>
                </a:cubicBezTo>
                <a:cubicBezTo>
                  <a:pt x="390481" y="1945197"/>
                  <a:pt x="402865" y="1921855"/>
                  <a:pt x="431630" y="1909694"/>
                </a:cubicBezTo>
                <a:cubicBezTo>
                  <a:pt x="440774" y="1905771"/>
                  <a:pt x="448015" y="1896356"/>
                  <a:pt x="455635" y="1888901"/>
                </a:cubicBezTo>
                <a:cubicBezTo>
                  <a:pt x="461159" y="1883606"/>
                  <a:pt x="465351" y="1876543"/>
                  <a:pt x="471065" y="1871640"/>
                </a:cubicBezTo>
                <a:cubicBezTo>
                  <a:pt x="501166" y="1845943"/>
                  <a:pt x="531455" y="1820640"/>
                  <a:pt x="561556" y="1795142"/>
                </a:cubicBezTo>
                <a:cubicBezTo>
                  <a:pt x="564414" y="1792590"/>
                  <a:pt x="567843" y="1789845"/>
                  <a:pt x="569177" y="1786511"/>
                </a:cubicBezTo>
                <a:cubicBezTo>
                  <a:pt x="583083" y="1751988"/>
                  <a:pt x="596227" y="1717073"/>
                  <a:pt x="610898" y="1682944"/>
                </a:cubicBezTo>
                <a:cubicBezTo>
                  <a:pt x="616612" y="1669800"/>
                  <a:pt x="623660" y="1656267"/>
                  <a:pt x="633567" y="1646459"/>
                </a:cubicBezTo>
                <a:cubicBezTo>
                  <a:pt x="656047" y="1624098"/>
                  <a:pt x="680432" y="1603698"/>
                  <a:pt x="690148" y="1571529"/>
                </a:cubicBezTo>
                <a:cubicBezTo>
                  <a:pt x="693005" y="1562114"/>
                  <a:pt x="694529" y="1550935"/>
                  <a:pt x="692053" y="1541910"/>
                </a:cubicBezTo>
                <a:cubicBezTo>
                  <a:pt x="681766" y="1505229"/>
                  <a:pt x="669002" y="1469335"/>
                  <a:pt x="658144" y="1432851"/>
                </a:cubicBezTo>
                <a:cubicBezTo>
                  <a:pt x="651475" y="1409705"/>
                  <a:pt x="643473" y="1388716"/>
                  <a:pt x="619850" y="1377535"/>
                </a:cubicBezTo>
                <a:cubicBezTo>
                  <a:pt x="613184" y="1374398"/>
                  <a:pt x="605944" y="1365570"/>
                  <a:pt x="604610" y="1358313"/>
                </a:cubicBezTo>
                <a:cubicBezTo>
                  <a:pt x="596037" y="1311630"/>
                  <a:pt x="591847" y="1265534"/>
                  <a:pt x="620994" y="1222576"/>
                </a:cubicBezTo>
                <a:cubicBezTo>
                  <a:pt x="627280" y="1213555"/>
                  <a:pt x="627280" y="1196684"/>
                  <a:pt x="624614" y="1184720"/>
                </a:cubicBezTo>
                <a:cubicBezTo>
                  <a:pt x="614708" y="1138623"/>
                  <a:pt x="611278" y="1094882"/>
                  <a:pt x="642903" y="1054866"/>
                </a:cubicBezTo>
                <a:cubicBezTo>
                  <a:pt x="646713" y="1050159"/>
                  <a:pt x="643283" y="1035056"/>
                  <a:pt x="638521" y="1027995"/>
                </a:cubicBezTo>
                <a:cubicBezTo>
                  <a:pt x="592037" y="959929"/>
                  <a:pt x="590893" y="922662"/>
                  <a:pt x="634901" y="853028"/>
                </a:cubicBezTo>
                <a:cubicBezTo>
                  <a:pt x="637759" y="848516"/>
                  <a:pt x="640997" y="842633"/>
                  <a:pt x="645379" y="840866"/>
                </a:cubicBezTo>
                <a:cubicBezTo>
                  <a:pt x="673384" y="828900"/>
                  <a:pt x="674146" y="803401"/>
                  <a:pt x="676432" y="778095"/>
                </a:cubicBezTo>
                <a:cubicBezTo>
                  <a:pt x="678908" y="750244"/>
                  <a:pt x="682146" y="722389"/>
                  <a:pt x="684432" y="694341"/>
                </a:cubicBezTo>
                <a:cubicBezTo>
                  <a:pt x="684814" y="689436"/>
                  <a:pt x="683290" y="683943"/>
                  <a:pt x="681574" y="679040"/>
                </a:cubicBezTo>
                <a:cubicBezTo>
                  <a:pt x="675288" y="660210"/>
                  <a:pt x="666144" y="641968"/>
                  <a:pt x="662334" y="622548"/>
                </a:cubicBezTo>
                <a:cubicBezTo>
                  <a:pt x="654141" y="580573"/>
                  <a:pt x="637759" y="539970"/>
                  <a:pt x="644427" y="495638"/>
                </a:cubicBezTo>
                <a:cubicBezTo>
                  <a:pt x="645569" y="487990"/>
                  <a:pt x="640045" y="479162"/>
                  <a:pt x="637949" y="470924"/>
                </a:cubicBezTo>
                <a:cubicBezTo>
                  <a:pt x="634329" y="456017"/>
                  <a:pt x="629186" y="441500"/>
                  <a:pt x="627852" y="426397"/>
                </a:cubicBezTo>
                <a:cubicBezTo>
                  <a:pt x="624422" y="386383"/>
                  <a:pt x="621374" y="345976"/>
                  <a:pt x="621184" y="305764"/>
                </a:cubicBezTo>
                <a:cubicBezTo>
                  <a:pt x="620994" y="286346"/>
                  <a:pt x="628232" y="266927"/>
                  <a:pt x="631091" y="247312"/>
                </a:cubicBezTo>
                <a:cubicBezTo>
                  <a:pt x="632425" y="238486"/>
                  <a:pt x="634711" y="224165"/>
                  <a:pt x="630519" y="221224"/>
                </a:cubicBezTo>
                <a:cubicBezTo>
                  <a:pt x="598706" y="198471"/>
                  <a:pt x="604802" y="166498"/>
                  <a:pt x="605182" y="134133"/>
                </a:cubicBezTo>
                <a:cubicBezTo>
                  <a:pt x="605563" y="98433"/>
                  <a:pt x="612469" y="63322"/>
                  <a:pt x="617850" y="27991"/>
                </a:cubicBezTo>
                <a:close/>
              </a:path>
            </a:pathLst>
          </a:custGeom>
          <a:noFill/>
          <a:ln>
            <a:noFill/>
          </a:ln>
        </p:spPr>
      </p:pic>
      <p:pic>
        <p:nvPicPr>
          <p:cNvPr id="124" name="Google Shape;124;p4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18254" y="2010062"/>
            <a:ext cx="5574393" cy="2837873"/>
          </a:xfrm>
          <a:prstGeom prst="rect">
            <a:avLst/>
          </a:prstGeom>
          <a:noFill/>
          <a:ln>
            <a:noFill/>
          </a:ln>
        </p:spPr>
      </p:pic>
      <p:pic>
        <p:nvPicPr>
          <p:cNvPr id="125" name="Google Shape;125;p47" descr="A close up of a logo&#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751271" y="937190"/>
            <a:ext cx="3241376" cy="694971"/>
          </a:xfrm>
          <a:prstGeom prst="rect">
            <a:avLst/>
          </a:prstGeom>
          <a:noFill/>
          <a:ln>
            <a:noFill/>
          </a:ln>
        </p:spPr>
      </p:pic>
      <p:sp>
        <p:nvSpPr>
          <p:cNvPr id="126" name="Google Shape;126;p47"/>
          <p:cNvSpPr txBox="1"/>
          <p:nvPr/>
        </p:nvSpPr>
        <p:spPr>
          <a:xfrm>
            <a:off x="223437" y="2191209"/>
            <a:ext cx="5435205" cy="39702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Arial"/>
                <a:ea typeface="Arial"/>
                <a:cs typeface="Arial"/>
                <a:sym typeface="Arial"/>
              </a:rPr>
              <a:t>Funded under the Horizon 2020 call GV-05-2019</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Arial"/>
                <a:ea typeface="Arial"/>
                <a:cs typeface="Arial"/>
                <a:sym typeface="Arial"/>
              </a:rPr>
              <a:t>Duration: 1 January 2020  31 December 2023</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Arial"/>
                <a:ea typeface="Arial"/>
                <a:cs typeface="Arial"/>
                <a:sym typeface="Arial"/>
              </a:rPr>
              <a:t>Total budget: €20,233,098.75 (EU Contribution:€17,970,258.75)</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Arial"/>
                <a:ea typeface="Arial"/>
                <a:cs typeface="Arial"/>
                <a:sym typeface="Arial"/>
              </a:rPr>
              <a:t>Consortium of 46 partners, 116 associated and support partners </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de-DE" sz="1800" b="0" i="0" u="none" strike="noStrike" cap="none">
                <a:solidFill>
                  <a:schemeClr val="dk1"/>
                </a:solidFill>
                <a:latin typeface="Arial"/>
                <a:ea typeface="Arial"/>
                <a:cs typeface="Arial"/>
                <a:sym typeface="Arial"/>
              </a:rPr>
              <a:t>10 Living Labs: Kathmandu, Manila/Pasig, Hanoi, Montevideo, Quito, Kigali, Dar es Salam, Hamburg, Madrid and Nanjing (self-funded) </a:t>
            </a:r>
            <a:endParaRPr sz="1800" b="0" i="0" u="none" strike="noStrike" cap="none">
              <a:solidFill>
                <a:schemeClr val="dk1"/>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47"/>
          <p:cNvSpPr txBox="1"/>
          <p:nvPr/>
        </p:nvSpPr>
        <p:spPr>
          <a:xfrm>
            <a:off x="199353" y="803934"/>
            <a:ext cx="635397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Arial"/>
                <a:ea typeface="Arial"/>
                <a:cs typeface="Arial"/>
                <a:sym typeface="Arial"/>
              </a:rPr>
              <a:t>InCo flagship project on “Urban mobility and sustainable electrification in large urban areas in developing and emerging economies”</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1"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5"/>
          <p:cNvSpPr/>
          <p:nvPr/>
        </p:nvSpPr>
        <p:spPr>
          <a:xfrm>
            <a:off x="1862255" y="4010169"/>
            <a:ext cx="200722" cy="2847831"/>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6" name="Google Shape;406;p65"/>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20</a:t>
            </a:fld>
            <a:endParaRPr/>
          </a:p>
        </p:txBody>
      </p:sp>
      <p:sp>
        <p:nvSpPr>
          <p:cNvPr id="407" name="Google Shape;407;p65"/>
          <p:cNvSpPr/>
          <p:nvPr/>
        </p:nvSpPr>
        <p:spPr>
          <a:xfrm>
            <a:off x="627957" y="3868672"/>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8" name="Google Shape;408;p65"/>
          <p:cNvSpPr txBox="1"/>
          <p:nvPr/>
        </p:nvSpPr>
        <p:spPr>
          <a:xfrm>
            <a:off x="583353" y="3914685"/>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PLANNED</a:t>
            </a:r>
            <a:endParaRPr sz="1400" b="0" i="0" u="none" strike="noStrike" cap="none">
              <a:solidFill>
                <a:srgbClr val="000000"/>
              </a:solidFill>
              <a:latin typeface="Arial"/>
              <a:ea typeface="Arial"/>
              <a:cs typeface="Arial"/>
              <a:sym typeface="Arial"/>
            </a:endParaRPr>
          </a:p>
        </p:txBody>
      </p:sp>
      <p:sp>
        <p:nvSpPr>
          <p:cNvPr id="409" name="Google Shape;409;p65"/>
          <p:cNvSpPr/>
          <p:nvPr/>
        </p:nvSpPr>
        <p:spPr>
          <a:xfrm>
            <a:off x="3572025" y="3919025"/>
            <a:ext cx="8532300" cy="2185800"/>
          </a:xfrm>
          <a:prstGeom prst="rect">
            <a:avLst/>
          </a:prstGeom>
          <a:noFill/>
          <a:ln>
            <a:noFill/>
          </a:ln>
        </p:spPr>
        <p:txBody>
          <a:bodyPr spcFirstLastPara="1" wrap="square" lIns="91425" tIns="45700" rIns="91425" bIns="45700" anchor="t" anchorCtr="0">
            <a:spAutoFit/>
          </a:bodyPr>
          <a:lstStyle/>
          <a:p>
            <a:pPr marL="457200" marR="0" lvl="0" indent="-304800" algn="l" rtl="0">
              <a:lnSpc>
                <a:spcPct val="115000"/>
              </a:lnSpc>
              <a:spcBef>
                <a:spcPts val="0"/>
              </a:spcBef>
              <a:spcAft>
                <a:spcPts val="0"/>
              </a:spcAft>
              <a:buClr>
                <a:schemeClr val="dk1"/>
              </a:buClr>
              <a:buSzPts val="1200"/>
              <a:buFont typeface="Arial"/>
              <a:buChar char="●"/>
            </a:pPr>
            <a:r>
              <a:rPr lang="de-DE" sz="1600" b="0" i="0" u="none" strike="noStrike" cap="none">
                <a:solidFill>
                  <a:schemeClr val="dk1"/>
                </a:solidFill>
                <a:latin typeface="Arial"/>
                <a:ea typeface="Arial"/>
                <a:cs typeface="Arial"/>
                <a:sym typeface="Arial"/>
              </a:rPr>
              <a:t>Prepare </a:t>
            </a:r>
            <a:r>
              <a:rPr lang="de-DE" sz="1600" b="1" i="0" u="none" strike="noStrike" cap="none">
                <a:solidFill>
                  <a:schemeClr val="dk1"/>
                </a:solidFill>
                <a:latin typeface="Arial"/>
                <a:ea typeface="Arial"/>
                <a:cs typeface="Arial"/>
                <a:sym typeface="Arial"/>
              </a:rPr>
              <a:t>communication material </a:t>
            </a:r>
            <a:r>
              <a:rPr lang="de-DE" sz="1600" b="0" i="0" u="none" strike="noStrike" cap="none">
                <a:solidFill>
                  <a:schemeClr val="dk1"/>
                </a:solidFill>
                <a:latin typeface="Arial"/>
                <a:ea typeface="Arial"/>
                <a:cs typeface="Arial"/>
                <a:sym typeface="Arial"/>
              </a:rPr>
              <a:t>to create awareness on demo activities on e-moped sharing system in selected location</a:t>
            </a:r>
            <a:endParaRPr sz="1600" b="0" i="0" u="none" strike="noStrike" cap="none">
              <a:solidFill>
                <a:schemeClr val="dk1"/>
              </a:solidFill>
              <a:latin typeface="Arial"/>
              <a:ea typeface="Arial"/>
              <a:cs typeface="Arial"/>
              <a:sym typeface="Arial"/>
            </a:endParaRPr>
          </a:p>
          <a:p>
            <a:pPr marL="914400" marR="0" lvl="1" indent="-330200" algn="l" rtl="0">
              <a:lnSpc>
                <a:spcPct val="115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Prepare </a:t>
            </a:r>
            <a:r>
              <a:rPr lang="de-DE" sz="1600" b="1" i="0" u="none" strike="noStrike" cap="none">
                <a:solidFill>
                  <a:schemeClr val="dk1"/>
                </a:solidFill>
                <a:latin typeface="Arial"/>
                <a:ea typeface="Arial"/>
                <a:cs typeface="Arial"/>
                <a:sym typeface="Arial"/>
              </a:rPr>
              <a:t>brochure and video clip</a:t>
            </a:r>
            <a:r>
              <a:rPr lang="de-DE" sz="1600" b="0" i="0" u="none" strike="noStrike" cap="none">
                <a:solidFill>
                  <a:schemeClr val="dk1"/>
                </a:solidFill>
                <a:latin typeface="Arial"/>
                <a:ea typeface="Arial"/>
                <a:cs typeface="Arial"/>
                <a:sym typeface="Arial"/>
              </a:rPr>
              <a:t> of the project and showcase in shopping mall (in local language)</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de-DE" sz="1700" b="0" i="0" u="none" strike="noStrike" cap="none">
                <a:solidFill>
                  <a:schemeClr val="dk1"/>
                </a:solidFill>
                <a:latin typeface="Arial"/>
                <a:ea typeface="Arial"/>
                <a:cs typeface="Arial"/>
                <a:sym typeface="Arial"/>
              </a:rPr>
              <a:t>Planning for regional and city training activities</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Implement </a:t>
            </a:r>
            <a:r>
              <a:rPr lang="de-DE" sz="1600" b="1" i="0" u="none" strike="noStrike" cap="none">
                <a:solidFill>
                  <a:schemeClr val="dk1"/>
                </a:solidFill>
                <a:latin typeface="Arial"/>
                <a:ea typeface="Arial"/>
                <a:cs typeface="Arial"/>
                <a:sym typeface="Arial"/>
              </a:rPr>
              <a:t>Ecozone living lab</a:t>
            </a:r>
            <a:r>
              <a:rPr lang="de-DE" sz="1600" b="0" i="0" u="none" strike="noStrike" cap="none">
                <a:solidFill>
                  <a:schemeClr val="dk1"/>
                </a:solidFill>
                <a:latin typeface="Arial"/>
                <a:ea typeface="Arial"/>
                <a:cs typeface="Arial"/>
                <a:sym typeface="Arial"/>
              </a:rPr>
              <a:t> concept that contribute to more social cohesion and safer and more liveable neighbourhood, potentially at shared e-moped location</a:t>
            </a:r>
            <a:endParaRPr sz="1600" b="0" i="0" u="none" strike="noStrike" cap="none">
              <a:solidFill>
                <a:schemeClr val="dk1"/>
              </a:solidFill>
              <a:latin typeface="Arial"/>
              <a:ea typeface="Arial"/>
              <a:cs typeface="Arial"/>
              <a:sym typeface="Arial"/>
            </a:endParaRPr>
          </a:p>
        </p:txBody>
      </p:sp>
      <p:pic>
        <p:nvPicPr>
          <p:cNvPr id="410" name="Google Shape;410;p65" descr="Kết quả hình ảnh cho hanoi public transpor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5611449" cy="3156440"/>
          </a:xfrm>
          <a:prstGeom prst="rect">
            <a:avLst/>
          </a:prstGeom>
          <a:noFill/>
          <a:ln>
            <a:noFill/>
          </a:ln>
          <a:effectLst>
            <a:outerShdw blurRad="292100" dist="139700" dir="2700000" algn="tl" rotWithShape="0">
              <a:srgbClr val="333333">
                <a:alpha val="64313"/>
              </a:srgbClr>
            </a:outerShdw>
          </a:effectLst>
        </p:spPr>
      </p:pic>
      <p:pic>
        <p:nvPicPr>
          <p:cNvPr id="411" name="Google Shape;411;p65" descr="Kết quả hình ảnh cho hanoi skytrain"/>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11448" y="-16684"/>
            <a:ext cx="5260731" cy="3156440"/>
          </a:xfrm>
          <a:prstGeom prst="rect">
            <a:avLst/>
          </a:prstGeom>
          <a:noFill/>
          <a:ln>
            <a:noFill/>
          </a:ln>
          <a:effectLst>
            <a:outerShdw blurRad="292100" dist="139700" dir="2700000" algn="tl" rotWithShape="0">
              <a:srgbClr val="333333">
                <a:alpha val="64313"/>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6"/>
          <p:cNvSpPr/>
          <p:nvPr/>
        </p:nvSpPr>
        <p:spPr>
          <a:xfrm>
            <a:off x="1862254" y="2576145"/>
            <a:ext cx="223024" cy="4281855"/>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18" name="Google Shape;418;p66"/>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21</a:t>
            </a:fld>
            <a:endParaRPr/>
          </a:p>
        </p:txBody>
      </p:sp>
      <p:sp>
        <p:nvSpPr>
          <p:cNvPr id="419" name="Google Shape;419;p66"/>
          <p:cNvSpPr/>
          <p:nvPr/>
        </p:nvSpPr>
        <p:spPr>
          <a:xfrm>
            <a:off x="557897" y="723526"/>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PROGRESS TOWARDS IMPLEMENTATION</a:t>
            </a:r>
            <a:endParaRPr sz="2400" b="0" i="0" u="none" strike="noStrike" cap="none">
              <a:solidFill>
                <a:schemeClr val="dk1"/>
              </a:solidFill>
              <a:latin typeface="Arial"/>
              <a:ea typeface="Arial"/>
              <a:cs typeface="Arial"/>
              <a:sym typeface="Arial"/>
            </a:endParaRPr>
          </a:p>
        </p:txBody>
      </p:sp>
      <p:sp>
        <p:nvSpPr>
          <p:cNvPr id="420" name="Google Shape;420;p66"/>
          <p:cNvSpPr/>
          <p:nvPr/>
        </p:nvSpPr>
        <p:spPr>
          <a:xfrm>
            <a:off x="557897" y="1105908"/>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KATHMANDU (NEPAL)</a:t>
            </a:r>
            <a:endParaRPr sz="2400" b="0" i="0" u="none" strike="noStrike" cap="none">
              <a:solidFill>
                <a:schemeClr val="dk1"/>
              </a:solidFill>
              <a:latin typeface="Arial"/>
              <a:ea typeface="Arial"/>
              <a:cs typeface="Arial"/>
              <a:sym typeface="Arial"/>
            </a:endParaRPr>
          </a:p>
        </p:txBody>
      </p:sp>
      <p:sp>
        <p:nvSpPr>
          <p:cNvPr id="421" name="Google Shape;421;p66"/>
          <p:cNvSpPr/>
          <p:nvPr/>
        </p:nvSpPr>
        <p:spPr>
          <a:xfrm>
            <a:off x="642594" y="1960899"/>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2" name="Google Shape;422;p66"/>
          <p:cNvSpPr/>
          <p:nvPr/>
        </p:nvSpPr>
        <p:spPr>
          <a:xfrm>
            <a:off x="642594" y="2954523"/>
            <a:ext cx="2669318" cy="615246"/>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3" name="Google Shape;423;p66"/>
          <p:cNvSpPr txBox="1"/>
          <p:nvPr/>
        </p:nvSpPr>
        <p:spPr>
          <a:xfrm>
            <a:off x="642593" y="2006912"/>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PILOT NAME</a:t>
            </a:r>
            <a:endParaRPr sz="1400" b="0" i="0" u="none" strike="noStrike" cap="none">
              <a:solidFill>
                <a:srgbClr val="000000"/>
              </a:solidFill>
              <a:latin typeface="Arial"/>
              <a:ea typeface="Arial"/>
              <a:cs typeface="Arial"/>
              <a:sym typeface="Arial"/>
            </a:endParaRPr>
          </a:p>
        </p:txBody>
      </p:sp>
      <p:sp>
        <p:nvSpPr>
          <p:cNvPr id="424" name="Google Shape;424;p66"/>
          <p:cNvSpPr txBox="1"/>
          <p:nvPr/>
        </p:nvSpPr>
        <p:spPr>
          <a:xfrm>
            <a:off x="642593" y="3078593"/>
            <a:ext cx="266931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PARTNERS INVOLVED</a:t>
            </a:r>
            <a:endParaRPr sz="1400" b="0" i="0" u="none" strike="noStrike" cap="none">
              <a:solidFill>
                <a:srgbClr val="000000"/>
              </a:solidFill>
              <a:latin typeface="Arial"/>
              <a:ea typeface="Arial"/>
              <a:cs typeface="Arial"/>
              <a:sym typeface="Arial"/>
            </a:endParaRPr>
          </a:p>
        </p:txBody>
      </p:sp>
      <p:sp>
        <p:nvSpPr>
          <p:cNvPr id="425" name="Google Shape;425;p66"/>
          <p:cNvSpPr/>
          <p:nvPr/>
        </p:nvSpPr>
        <p:spPr>
          <a:xfrm>
            <a:off x="642593" y="3959301"/>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6" name="Google Shape;426;p66"/>
          <p:cNvSpPr txBox="1"/>
          <p:nvPr/>
        </p:nvSpPr>
        <p:spPr>
          <a:xfrm>
            <a:off x="642593" y="4003492"/>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PROGRESS</a:t>
            </a:r>
            <a:endParaRPr sz="1400" b="0" i="0" u="none" strike="noStrike" cap="none">
              <a:solidFill>
                <a:srgbClr val="000000"/>
              </a:solidFill>
              <a:latin typeface="Arial"/>
              <a:ea typeface="Arial"/>
              <a:cs typeface="Arial"/>
              <a:sym typeface="Arial"/>
            </a:endParaRPr>
          </a:p>
        </p:txBody>
      </p:sp>
      <p:sp>
        <p:nvSpPr>
          <p:cNvPr id="427" name="Google Shape;427;p66"/>
          <p:cNvSpPr/>
          <p:nvPr/>
        </p:nvSpPr>
        <p:spPr>
          <a:xfrm>
            <a:off x="3442350" y="1905450"/>
            <a:ext cx="8749500" cy="87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Ecosystem for electric mobility to enhance public transport</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Conversion of 1 diesel bus to E-bus, Redesign e-3 wheelers (Safa Tempos) with multi-purpose concept (2 passenger e-3 wheelers (6 seater), 2 cargo e-trike, 2 municipal e-trike, 1 e-shuttle van (e-4 wheeler, 6 seater), remodel 3 existing e-3 wheelers (10 seater)) and 1 microbus (15 seater)</a:t>
            </a:r>
            <a:endParaRPr sz="1400" b="0" i="0" u="none" strike="noStrike" cap="none">
              <a:solidFill>
                <a:srgbClr val="000000"/>
              </a:solidFill>
              <a:latin typeface="Arial"/>
              <a:ea typeface="Arial"/>
              <a:cs typeface="Arial"/>
              <a:sym typeface="Arial"/>
            </a:endParaRPr>
          </a:p>
        </p:txBody>
      </p:sp>
      <p:sp>
        <p:nvSpPr>
          <p:cNvPr id="428" name="Google Shape;428;p66"/>
          <p:cNvSpPr/>
          <p:nvPr/>
        </p:nvSpPr>
        <p:spPr>
          <a:xfrm>
            <a:off x="3442346" y="3078593"/>
            <a:ext cx="819952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de-DE" sz="1600" b="0" i="0" u="none" strike="noStrike" cap="none">
                <a:solidFill>
                  <a:schemeClr val="dk1"/>
                </a:solidFill>
                <a:latin typeface="Arial"/>
                <a:ea typeface="Arial"/>
                <a:cs typeface="Arial"/>
                <a:sym typeface="Arial"/>
              </a:rPr>
              <a:t>Sajha Yatayat, WI, UEMI, CAA, Valeo, DTU, FIER, UNEP, UN-Habitat</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429" name="Google Shape;429;p66"/>
          <p:cNvSpPr/>
          <p:nvPr/>
        </p:nvSpPr>
        <p:spPr>
          <a:xfrm>
            <a:off x="3482100" y="3870475"/>
            <a:ext cx="8644800" cy="2800800"/>
          </a:xfrm>
          <a:prstGeom prst="rect">
            <a:avLst/>
          </a:prstGeom>
          <a:noFill/>
          <a:ln>
            <a:noFill/>
          </a:ln>
        </p:spPr>
        <p:txBody>
          <a:bodyPr spcFirstLastPara="1" wrap="square" lIns="91425" tIns="45700" rIns="91425" bIns="45700" anchor="t" anchorCtr="0">
            <a:spAutoFit/>
          </a:bodyPr>
          <a:lstStyle/>
          <a:p>
            <a:pPr marL="285750" marR="0" lvl="0" indent="-279400" algn="l" rtl="0">
              <a:lnSpc>
                <a:spcPct val="100000"/>
              </a:lnSpc>
              <a:spcBef>
                <a:spcPts val="0"/>
              </a:spcBef>
              <a:spcAft>
                <a:spcPts val="0"/>
              </a:spcAft>
              <a:buClr>
                <a:srgbClr val="000000"/>
              </a:buClr>
              <a:buSzPts val="1500"/>
              <a:buFont typeface="Arial"/>
              <a:buChar char="•"/>
            </a:pPr>
            <a:r>
              <a:rPr lang="de-DE" sz="1500" b="0" i="0" u="none" strike="noStrike" cap="none">
                <a:solidFill>
                  <a:srgbClr val="000000"/>
                </a:solidFill>
                <a:latin typeface="Arial"/>
                <a:ea typeface="Arial"/>
                <a:cs typeface="Arial"/>
                <a:sym typeface="Arial"/>
              </a:rPr>
              <a:t>Two </a:t>
            </a:r>
            <a:r>
              <a:rPr lang="de-DE" sz="1500" b="1" i="0" u="none" strike="noStrike" cap="none">
                <a:solidFill>
                  <a:srgbClr val="000000"/>
                </a:solidFill>
                <a:latin typeface="Arial"/>
                <a:ea typeface="Arial"/>
                <a:cs typeface="Arial"/>
                <a:sym typeface="Arial"/>
              </a:rPr>
              <a:t>start-ups </a:t>
            </a:r>
            <a:r>
              <a:rPr lang="de-DE" sz="1500" b="0" i="0" u="none" strike="noStrike" cap="none">
                <a:solidFill>
                  <a:srgbClr val="000000"/>
                </a:solidFill>
                <a:latin typeface="Arial"/>
                <a:ea typeface="Arial"/>
                <a:cs typeface="Arial"/>
                <a:sym typeface="Arial"/>
              </a:rPr>
              <a:t>(</a:t>
            </a:r>
            <a:r>
              <a:rPr lang="de-DE" sz="1500" b="0" i="0" u="none" strike="noStrike" cap="none">
                <a:solidFill>
                  <a:schemeClr val="dk1"/>
                </a:solidFill>
                <a:latin typeface="Arial"/>
                <a:ea typeface="Arial"/>
                <a:cs typeface="Arial"/>
                <a:sym typeface="Arial"/>
              </a:rPr>
              <a:t>Shree Eco-Visionary and Clean Energy International) were </a:t>
            </a:r>
            <a:r>
              <a:rPr lang="de-DE" sz="1500" b="0" i="0" u="none" strike="noStrike" cap="none">
                <a:solidFill>
                  <a:srgbClr val="000000"/>
                </a:solidFill>
                <a:latin typeface="Arial"/>
                <a:ea typeface="Arial"/>
                <a:cs typeface="Arial"/>
                <a:sym typeface="Arial"/>
              </a:rPr>
              <a:t>selected under UN-Habitat Local Innovators call for </a:t>
            </a:r>
            <a:r>
              <a:rPr lang="de-DE" sz="1500" b="1" i="0" u="none" strike="noStrike" cap="none">
                <a:solidFill>
                  <a:srgbClr val="000000"/>
                </a:solidFill>
                <a:latin typeface="Arial"/>
                <a:ea typeface="Arial"/>
                <a:cs typeface="Arial"/>
                <a:sym typeface="Arial"/>
              </a:rPr>
              <a:t>redesigning e-3 wheelers</a:t>
            </a:r>
            <a:endParaRPr sz="1500" b="1" i="0" u="none" strike="noStrike" cap="none">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500"/>
              <a:buFont typeface="Arial"/>
              <a:buChar char="•"/>
            </a:pPr>
            <a:r>
              <a:rPr lang="de-DE" sz="1500" b="0" i="0" u="none" strike="noStrike" cap="none">
                <a:solidFill>
                  <a:srgbClr val="000000"/>
                </a:solidFill>
                <a:latin typeface="Arial"/>
                <a:ea typeface="Arial"/>
                <a:cs typeface="Arial"/>
                <a:sym typeface="Arial"/>
              </a:rPr>
              <a:t>Two old diesel buses are selected for the </a:t>
            </a:r>
            <a:r>
              <a:rPr lang="de-DE" sz="1500" b="1" i="0" u="none" strike="noStrike" cap="none">
                <a:solidFill>
                  <a:srgbClr val="000000"/>
                </a:solidFill>
                <a:latin typeface="Arial"/>
                <a:ea typeface="Arial"/>
                <a:cs typeface="Arial"/>
                <a:sym typeface="Arial"/>
              </a:rPr>
              <a:t>e-Bus</a:t>
            </a:r>
            <a:r>
              <a:rPr lang="de-DE" sz="1500" b="0" i="0" u="none" strike="noStrike" cap="none">
                <a:solidFill>
                  <a:srgbClr val="000000"/>
                </a:solidFill>
                <a:latin typeface="Arial"/>
                <a:ea typeface="Arial"/>
                <a:cs typeface="Arial"/>
                <a:sym typeface="Arial"/>
              </a:rPr>
              <a:t> conversion (one of them will be converted to E-bus), Request for Quotation sent to different component suppliers</a:t>
            </a:r>
            <a:endParaRPr sz="1500" b="0" i="0" u="none" strike="noStrike" cap="none">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500"/>
              <a:buFont typeface="Arial"/>
              <a:buChar char="•"/>
            </a:pPr>
            <a:r>
              <a:rPr lang="de-DE" sz="1500" b="0" i="0" u="none" strike="noStrike" cap="none">
                <a:solidFill>
                  <a:srgbClr val="000000"/>
                </a:solidFill>
                <a:latin typeface="Arial"/>
                <a:ea typeface="Arial"/>
                <a:cs typeface="Arial"/>
                <a:sym typeface="Arial"/>
              </a:rPr>
              <a:t>One </a:t>
            </a:r>
            <a:r>
              <a:rPr lang="de-DE" sz="1500" b="1" i="0" u="none" strike="noStrike" cap="none">
                <a:solidFill>
                  <a:srgbClr val="000000"/>
                </a:solidFill>
                <a:latin typeface="Arial"/>
                <a:ea typeface="Arial"/>
                <a:cs typeface="Arial"/>
                <a:sym typeface="Arial"/>
              </a:rPr>
              <a:t>Valeo eAccess motor</a:t>
            </a:r>
            <a:r>
              <a:rPr lang="de-DE" sz="1500" b="0" i="0" u="none" strike="noStrike" cap="none">
                <a:solidFill>
                  <a:srgbClr val="000000"/>
                </a:solidFill>
                <a:latin typeface="Arial"/>
                <a:ea typeface="Arial"/>
                <a:cs typeface="Arial"/>
                <a:sym typeface="Arial"/>
              </a:rPr>
              <a:t> was sent to Kathmandu for preliminary testing in e-3 wheeler prototype</a:t>
            </a:r>
            <a:endParaRPr sz="1500" b="0" i="0" u="none" strike="noStrike" cap="none">
              <a:solidFill>
                <a:srgbClr val="000000"/>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500"/>
              <a:buFont typeface="Arial"/>
              <a:buChar char="•"/>
            </a:pPr>
            <a:r>
              <a:rPr lang="de-DE" sz="1500" b="0" i="0" u="none" strike="noStrike" cap="none">
                <a:solidFill>
                  <a:srgbClr val="000000"/>
                </a:solidFill>
                <a:latin typeface="Arial"/>
                <a:ea typeface="Arial"/>
                <a:cs typeface="Arial"/>
                <a:sym typeface="Arial"/>
              </a:rPr>
              <a:t>Vehicle concept design is ready for </a:t>
            </a:r>
            <a:r>
              <a:rPr lang="de-DE" sz="1500" b="1" i="0" u="none" strike="noStrike" cap="none">
                <a:solidFill>
                  <a:srgbClr val="000000"/>
                </a:solidFill>
                <a:latin typeface="Arial"/>
                <a:ea typeface="Arial"/>
                <a:cs typeface="Arial"/>
                <a:sym typeface="Arial"/>
              </a:rPr>
              <a:t>e-microbus</a:t>
            </a:r>
            <a:r>
              <a:rPr lang="de-DE" sz="1500" b="0" i="0" u="none" strike="noStrike" cap="none">
                <a:solidFill>
                  <a:srgbClr val="000000"/>
                </a:solidFill>
                <a:latin typeface="Arial"/>
                <a:ea typeface="Arial"/>
                <a:cs typeface="Arial"/>
                <a:sym typeface="Arial"/>
              </a:rPr>
              <a:t>, </a:t>
            </a:r>
            <a:r>
              <a:rPr lang="de-DE" sz="1500" b="0" i="0" u="none" strike="noStrike" cap="none">
                <a:solidFill>
                  <a:schemeClr val="dk1"/>
                </a:solidFill>
                <a:latin typeface="Arial"/>
                <a:ea typeface="Arial"/>
                <a:cs typeface="Arial"/>
                <a:sym typeface="Arial"/>
              </a:rPr>
              <a:t>Request for Quotation sent to different component suppliers </a:t>
            </a:r>
            <a:endParaRPr sz="1500" b="0" i="0" u="none" strike="noStrike" cap="none">
              <a:solidFill>
                <a:schemeClr val="dk1"/>
              </a:solidFill>
              <a:latin typeface="Arial"/>
              <a:ea typeface="Arial"/>
              <a:cs typeface="Arial"/>
              <a:sym typeface="Arial"/>
            </a:endParaRPr>
          </a:p>
          <a:p>
            <a:pPr marL="285750" marR="0" lvl="0" indent="-279400" algn="l" rtl="0">
              <a:lnSpc>
                <a:spcPct val="100000"/>
              </a:lnSpc>
              <a:spcBef>
                <a:spcPts val="0"/>
              </a:spcBef>
              <a:spcAft>
                <a:spcPts val="0"/>
              </a:spcAft>
              <a:buClr>
                <a:schemeClr val="dk1"/>
              </a:buClr>
              <a:buSzPts val="1500"/>
              <a:buFont typeface="Arial"/>
              <a:buChar char="•"/>
            </a:pPr>
            <a:r>
              <a:rPr lang="de-DE" sz="1500" b="0" i="0" u="none" strike="noStrike" cap="none">
                <a:solidFill>
                  <a:schemeClr val="dk1"/>
                </a:solidFill>
                <a:latin typeface="Arial"/>
                <a:ea typeface="Arial"/>
                <a:cs typeface="Arial"/>
                <a:sym typeface="Arial"/>
              </a:rPr>
              <a:t>Conducted 13 interviews with eight stakeholder groups for demo impact assessment and to get views on demo actions in Kathmandu </a:t>
            </a:r>
            <a:endParaRPr sz="1500" b="0" i="0" u="none" strike="noStrike" cap="none">
              <a:solidFill>
                <a:schemeClr val="dk1"/>
              </a:solidFill>
              <a:latin typeface="Arial"/>
              <a:ea typeface="Arial"/>
              <a:cs typeface="Arial"/>
              <a:sym typeface="Arial"/>
            </a:endParaRPr>
          </a:p>
          <a:p>
            <a:pPr marL="285750" marR="0" lvl="0" indent="-279400" algn="l" rtl="0">
              <a:lnSpc>
                <a:spcPct val="100000"/>
              </a:lnSpc>
              <a:spcBef>
                <a:spcPts val="0"/>
              </a:spcBef>
              <a:spcAft>
                <a:spcPts val="0"/>
              </a:spcAft>
              <a:buClr>
                <a:schemeClr val="dk1"/>
              </a:buClr>
              <a:buSzPts val="1500"/>
              <a:buFont typeface="Arial"/>
              <a:buChar char="•"/>
            </a:pPr>
            <a:r>
              <a:rPr lang="de-DE" sz="1500" b="0" i="0" u="none" strike="noStrike" cap="none">
                <a:solidFill>
                  <a:schemeClr val="dk1"/>
                </a:solidFill>
                <a:latin typeface="Arial"/>
                <a:ea typeface="Arial"/>
                <a:cs typeface="Arial"/>
                <a:sym typeface="Arial"/>
              </a:rPr>
              <a:t>Kathmandu demo case in DTU B.Sc. course 'Engineering Work 2' (Systems engineering) given in the Spring 2021 semester (Feb.-May 2021)</a:t>
            </a:r>
            <a:endParaRPr sz="15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7"/>
          <p:cNvSpPr/>
          <p:nvPr/>
        </p:nvSpPr>
        <p:spPr>
          <a:xfrm>
            <a:off x="1862255" y="4010169"/>
            <a:ext cx="200722" cy="2847831"/>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5" name="Google Shape;435;p67"/>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dirty="0"/>
              <a:t>22</a:t>
            </a:fld>
            <a:endParaRPr dirty="0"/>
          </a:p>
        </p:txBody>
      </p:sp>
      <p:sp>
        <p:nvSpPr>
          <p:cNvPr id="436" name="Google Shape;436;p67"/>
          <p:cNvSpPr/>
          <p:nvPr/>
        </p:nvSpPr>
        <p:spPr>
          <a:xfrm>
            <a:off x="627957" y="3868672"/>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7" name="Google Shape;437;p67"/>
          <p:cNvSpPr txBox="1"/>
          <p:nvPr/>
        </p:nvSpPr>
        <p:spPr>
          <a:xfrm>
            <a:off x="583353" y="3914685"/>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dirty="0">
                <a:solidFill>
                  <a:schemeClr val="lt1"/>
                </a:solidFill>
                <a:latin typeface="Arial"/>
                <a:ea typeface="Arial"/>
                <a:cs typeface="Arial"/>
                <a:sym typeface="Arial"/>
              </a:rPr>
              <a:t>PLANNED</a:t>
            </a:r>
            <a:endParaRPr sz="1400" b="0" i="0" u="none" strike="noStrike" cap="none" dirty="0">
              <a:solidFill>
                <a:srgbClr val="000000"/>
              </a:solidFill>
              <a:latin typeface="Arial"/>
              <a:ea typeface="Arial"/>
              <a:cs typeface="Arial"/>
              <a:sym typeface="Arial"/>
            </a:endParaRPr>
          </a:p>
        </p:txBody>
      </p:sp>
      <p:sp>
        <p:nvSpPr>
          <p:cNvPr id="438" name="Google Shape;438;p67"/>
          <p:cNvSpPr/>
          <p:nvPr/>
        </p:nvSpPr>
        <p:spPr>
          <a:xfrm>
            <a:off x="3572025" y="3919025"/>
            <a:ext cx="8499900" cy="2862300"/>
          </a:xfrm>
          <a:prstGeom prst="rect">
            <a:avLst/>
          </a:prstGeom>
          <a:noFill/>
          <a:ln>
            <a:noFill/>
          </a:ln>
        </p:spPr>
        <p:txBody>
          <a:bodyPr spcFirstLastPara="1" wrap="square" lIns="91425" tIns="45700" rIns="91425" bIns="45700" anchor="t" anchorCtr="0">
            <a:spAutoFit/>
          </a:bodyPr>
          <a:lstStyle/>
          <a:p>
            <a:pPr marL="457200" marR="0" lvl="0" indent="-323850" algn="l" rtl="0">
              <a:lnSpc>
                <a:spcPct val="100000"/>
              </a:lnSpc>
              <a:spcBef>
                <a:spcPts val="0"/>
              </a:spcBef>
              <a:spcAft>
                <a:spcPts val="0"/>
              </a:spcAft>
              <a:buClr>
                <a:schemeClr val="dk1"/>
              </a:buClr>
              <a:buSzPts val="1500"/>
              <a:buFont typeface="Arial"/>
              <a:buChar char="●"/>
            </a:pPr>
            <a:r>
              <a:rPr lang="de-DE" sz="1900" b="0" i="0" u="none" strike="noStrike" cap="none" dirty="0" err="1">
                <a:solidFill>
                  <a:schemeClr val="dk1"/>
                </a:solidFill>
                <a:latin typeface="Arial"/>
                <a:ea typeface="Arial"/>
                <a:cs typeface="Arial"/>
                <a:sym typeface="Arial"/>
              </a:rPr>
              <a:t>Explore</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partnership</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with</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Opibus</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for</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bus</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conversion</a:t>
            </a:r>
            <a:endParaRPr sz="19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de-DE" sz="1900" b="0" i="0" u="none" strike="noStrike" cap="none" dirty="0" err="1">
                <a:solidFill>
                  <a:schemeClr val="dk1"/>
                </a:solidFill>
                <a:latin typeface="Arial"/>
                <a:ea typeface="Arial"/>
                <a:cs typeface="Arial"/>
                <a:sym typeface="Arial"/>
              </a:rPr>
              <a:t>Planning</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for</a:t>
            </a:r>
            <a:r>
              <a:rPr lang="de-DE" sz="1900" b="0" i="0" u="none" strike="noStrike" cap="none" dirty="0">
                <a:solidFill>
                  <a:schemeClr val="dk1"/>
                </a:solidFill>
                <a:latin typeface="Arial"/>
                <a:ea typeface="Arial"/>
                <a:cs typeface="Arial"/>
                <a:sym typeface="Arial"/>
              </a:rPr>
              <a:t> regional and </a:t>
            </a:r>
            <a:r>
              <a:rPr lang="de-DE" sz="1900" b="0" i="0" u="none" strike="noStrike" cap="none" dirty="0" err="1">
                <a:solidFill>
                  <a:schemeClr val="dk1"/>
                </a:solidFill>
                <a:latin typeface="Arial"/>
                <a:ea typeface="Arial"/>
                <a:cs typeface="Arial"/>
                <a:sym typeface="Arial"/>
              </a:rPr>
              <a:t>city</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training</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activities</a:t>
            </a:r>
            <a:endParaRPr sz="19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de-DE" sz="1900" b="0" i="0" u="none" strike="noStrike" cap="none" dirty="0">
                <a:solidFill>
                  <a:schemeClr val="dk1"/>
                </a:solidFill>
                <a:latin typeface="Arial"/>
                <a:ea typeface="Arial"/>
                <a:cs typeface="Arial"/>
                <a:sym typeface="Arial"/>
              </a:rPr>
              <a:t>Plan </a:t>
            </a:r>
            <a:r>
              <a:rPr lang="de-DE" sz="1900" b="0" i="0" u="none" strike="noStrike" cap="none" dirty="0" err="1">
                <a:solidFill>
                  <a:schemeClr val="dk1"/>
                </a:solidFill>
                <a:latin typeface="Arial"/>
                <a:ea typeface="Arial"/>
                <a:cs typeface="Arial"/>
                <a:sym typeface="Arial"/>
              </a:rPr>
              <a:t>to</a:t>
            </a:r>
            <a:r>
              <a:rPr lang="de-DE" sz="1900" b="0" i="0" u="none" strike="noStrike" cap="none" dirty="0">
                <a:solidFill>
                  <a:schemeClr val="dk1"/>
                </a:solidFill>
                <a:latin typeface="Arial"/>
                <a:ea typeface="Arial"/>
                <a:cs typeface="Arial"/>
                <a:sym typeface="Arial"/>
              </a:rPr>
              <a:t> interview Nepal </a:t>
            </a:r>
            <a:r>
              <a:rPr lang="de-DE" sz="1900" b="0" i="0" u="none" strike="noStrike" cap="none" dirty="0" err="1">
                <a:solidFill>
                  <a:schemeClr val="dk1"/>
                </a:solidFill>
                <a:latin typeface="Arial"/>
                <a:ea typeface="Arial"/>
                <a:cs typeface="Arial"/>
                <a:sym typeface="Arial"/>
              </a:rPr>
              <a:t>Electricity</a:t>
            </a:r>
            <a:r>
              <a:rPr lang="de-DE" sz="1900" b="0" i="0" u="none" strike="noStrike" cap="none" dirty="0">
                <a:solidFill>
                  <a:schemeClr val="dk1"/>
                </a:solidFill>
                <a:latin typeface="Arial"/>
                <a:ea typeface="Arial"/>
                <a:cs typeface="Arial"/>
                <a:sym typeface="Arial"/>
              </a:rPr>
              <a:t> Authority and private </a:t>
            </a:r>
            <a:r>
              <a:rPr lang="de-DE" sz="1900" b="0" i="0" u="none" strike="noStrike" cap="none" dirty="0" err="1">
                <a:solidFill>
                  <a:schemeClr val="dk1"/>
                </a:solidFill>
                <a:latin typeface="Arial"/>
                <a:ea typeface="Arial"/>
                <a:cs typeface="Arial"/>
                <a:sym typeface="Arial"/>
              </a:rPr>
              <a:t>transport</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operators</a:t>
            </a:r>
            <a:endParaRPr sz="1900" b="0" i="0" u="none" strike="noStrike" cap="none">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de-DE" sz="1900" b="0" i="0" u="none" strike="noStrike" cap="none" dirty="0" err="1">
                <a:solidFill>
                  <a:schemeClr val="dk1"/>
                </a:solidFill>
                <a:latin typeface="Arial"/>
                <a:ea typeface="Arial"/>
                <a:cs typeface="Arial"/>
                <a:sym typeface="Arial"/>
              </a:rPr>
              <a:t>Discussion</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with</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government</a:t>
            </a:r>
            <a:r>
              <a:rPr lang="de-DE" sz="1900" b="0" i="0" u="none" strike="noStrike" cap="none" dirty="0">
                <a:solidFill>
                  <a:schemeClr val="dk1"/>
                </a:solidFill>
                <a:latin typeface="Arial"/>
                <a:ea typeface="Arial"/>
                <a:cs typeface="Arial"/>
                <a:sym typeface="Arial"/>
              </a:rPr>
              <a:t> on </a:t>
            </a:r>
            <a:r>
              <a:rPr lang="de-DE" sz="1900" b="0" i="0" u="none" strike="noStrike" cap="none" dirty="0" err="1">
                <a:solidFill>
                  <a:schemeClr val="dk1"/>
                </a:solidFill>
                <a:latin typeface="Arial"/>
                <a:ea typeface="Arial"/>
                <a:cs typeface="Arial"/>
                <a:sym typeface="Arial"/>
              </a:rPr>
              <a:t>vehicle</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integration</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services</a:t>
            </a:r>
            <a:endParaRPr sz="1900" b="0" i="0" u="none" strike="noStrike" cap="none" dirty="0" err="1">
              <a:solidFill>
                <a:schemeClr val="dk1"/>
              </a:solidFill>
              <a:latin typeface="Arial"/>
              <a:ea typeface="Arial"/>
              <a:cs typeface="Arial"/>
              <a:sym typeface="Arial"/>
            </a:endParaRPr>
          </a:p>
          <a:p>
            <a:pPr marL="457200" marR="0" lvl="0" indent="-323850" algn="l" rtl="0">
              <a:lnSpc>
                <a:spcPct val="100000"/>
              </a:lnSpc>
              <a:spcBef>
                <a:spcPts val="0"/>
              </a:spcBef>
              <a:spcAft>
                <a:spcPts val="0"/>
              </a:spcAft>
              <a:buClr>
                <a:schemeClr val="dk1"/>
              </a:buClr>
              <a:buSzPts val="1500"/>
              <a:buFont typeface="Arial"/>
              <a:buChar char="●"/>
            </a:pPr>
            <a:r>
              <a:rPr lang="de-DE" sz="1900" b="0" i="0" u="none" strike="noStrike" cap="none" dirty="0">
                <a:solidFill>
                  <a:schemeClr val="dk1"/>
                </a:solidFill>
                <a:latin typeface="Arial"/>
                <a:ea typeface="Arial"/>
                <a:cs typeface="Arial"/>
                <a:sym typeface="Arial"/>
              </a:rPr>
              <a:t>DTU </a:t>
            </a:r>
            <a:r>
              <a:rPr lang="de-DE" sz="1900" b="0" i="0" u="none" strike="noStrike" cap="none" dirty="0" err="1">
                <a:solidFill>
                  <a:schemeClr val="dk1"/>
                </a:solidFill>
                <a:latin typeface="Arial"/>
                <a:ea typeface="Arial"/>
                <a:cs typeface="Arial"/>
                <a:sym typeface="Arial"/>
              </a:rPr>
              <a:t>semester</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work</a:t>
            </a:r>
            <a:r>
              <a:rPr lang="de-DE" sz="1900" b="0" i="0" u="none" strike="noStrike" cap="none" dirty="0">
                <a:solidFill>
                  <a:schemeClr val="dk1"/>
                </a:solidFill>
                <a:latin typeface="Arial"/>
                <a:ea typeface="Arial"/>
                <a:cs typeface="Arial"/>
                <a:sym typeface="Arial"/>
              </a:rPr>
              <a:t>: Poster </a:t>
            </a:r>
            <a:r>
              <a:rPr lang="de-DE" sz="1900" b="0" i="0" u="none" strike="noStrike" cap="none" dirty="0" err="1">
                <a:solidFill>
                  <a:schemeClr val="dk1"/>
                </a:solidFill>
                <a:latin typeface="Arial"/>
                <a:ea typeface="Arial"/>
                <a:cs typeface="Arial"/>
                <a:sym typeface="Arial"/>
              </a:rPr>
              <a:t>presentation</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to</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showcase</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ideas</a:t>
            </a:r>
            <a:r>
              <a:rPr lang="de-DE" sz="1900" b="0" i="0" u="none" strike="noStrike" cap="none" dirty="0">
                <a:solidFill>
                  <a:schemeClr val="dk1"/>
                </a:solidFill>
                <a:latin typeface="Arial"/>
                <a:ea typeface="Arial"/>
                <a:cs typeface="Arial"/>
                <a:sym typeface="Arial"/>
              </a:rPr>
              <a:t> on last </a:t>
            </a:r>
            <a:r>
              <a:rPr lang="de-DE" sz="1900" b="0" i="0" u="none" strike="noStrike" cap="none" dirty="0" err="1">
                <a:solidFill>
                  <a:schemeClr val="dk1"/>
                </a:solidFill>
                <a:latin typeface="Arial"/>
                <a:ea typeface="Arial"/>
                <a:cs typeface="Arial"/>
                <a:sym typeface="Arial"/>
              </a:rPr>
              <a:t>mile</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connectivity</a:t>
            </a:r>
            <a:r>
              <a:rPr lang="de-DE" sz="1900" b="0" i="0" u="none" strike="noStrike" cap="none" dirty="0">
                <a:solidFill>
                  <a:schemeClr val="dk1"/>
                </a:solidFill>
                <a:latin typeface="Arial"/>
                <a:ea typeface="Arial"/>
                <a:cs typeface="Arial"/>
                <a:sym typeface="Arial"/>
              </a:rPr>
              <a:t> and </a:t>
            </a:r>
            <a:r>
              <a:rPr lang="de-DE" sz="1900" b="0" i="0" u="none" strike="noStrike" cap="none" dirty="0" err="1">
                <a:solidFill>
                  <a:schemeClr val="dk1"/>
                </a:solidFill>
                <a:latin typeface="Arial"/>
                <a:ea typeface="Arial"/>
                <a:cs typeface="Arial"/>
                <a:sym typeface="Arial"/>
              </a:rPr>
              <a:t>vehicle</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integration</a:t>
            </a:r>
            <a:r>
              <a:rPr lang="de-DE" sz="1900" b="0" i="0" u="none" strike="noStrike" cap="none" dirty="0">
                <a:solidFill>
                  <a:schemeClr val="dk1"/>
                </a:solidFill>
                <a:latin typeface="Arial"/>
                <a:ea typeface="Arial"/>
                <a:cs typeface="Arial"/>
                <a:sym typeface="Arial"/>
              </a:rPr>
              <a:t> </a:t>
            </a:r>
            <a:r>
              <a:rPr lang="de-DE" sz="1900" b="0" i="0" u="none" strike="noStrike" cap="none" dirty="0" err="1">
                <a:solidFill>
                  <a:schemeClr val="dk1"/>
                </a:solidFill>
                <a:latin typeface="Arial"/>
                <a:ea typeface="Arial"/>
                <a:cs typeface="Arial"/>
                <a:sym typeface="Arial"/>
              </a:rPr>
              <a:t>etc</a:t>
            </a:r>
            <a:r>
              <a:rPr lang="de-DE" sz="1900" b="0" i="0" u="none" strike="noStrike" cap="none" dirty="0">
                <a:solidFill>
                  <a:schemeClr val="dk1"/>
                </a:solidFill>
                <a:latin typeface="Arial"/>
                <a:ea typeface="Arial"/>
                <a:cs typeface="Arial"/>
                <a:sym typeface="Arial"/>
              </a:rPr>
              <a:t> (May 2021)</a:t>
            </a:r>
            <a:endParaRPr sz="1900" b="0" i="0" u="none" strike="noStrike" cap="none" dirty="0">
              <a:solidFill>
                <a:schemeClr val="dk1"/>
              </a:solidFill>
              <a:latin typeface="Arial"/>
              <a:ea typeface="Arial"/>
              <a:cs typeface="Arial"/>
              <a:sym typeface="Arial"/>
            </a:endParaRPr>
          </a:p>
        </p:txBody>
      </p:sp>
      <p:pic>
        <p:nvPicPr>
          <p:cNvPr id="439" name="Google Shape;439;p67" descr="42568845612_ecb3babf03_k.jpg"/>
          <p:cNvPicPr preferRelativeResize="0"/>
          <p:nvPr/>
        </p:nvPicPr>
        <p:blipFill rotWithShape="1">
          <a:blip r:embed="rId3">
            <a:alphaModFix/>
          </a:blip>
          <a:srcRect/>
          <a:stretch/>
        </p:blipFill>
        <p:spPr>
          <a:xfrm>
            <a:off x="5430634" y="5"/>
            <a:ext cx="4782673" cy="3420670"/>
          </a:xfrm>
          <a:prstGeom prst="rect">
            <a:avLst/>
          </a:prstGeom>
          <a:noFill/>
          <a:ln>
            <a:noFill/>
          </a:ln>
        </p:spPr>
      </p:pic>
      <p:pic>
        <p:nvPicPr>
          <p:cNvPr id="440" name="Google Shape;440;p6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5446135" cy="3420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ba794f1374_5_0"/>
          <p:cNvSpPr/>
          <p:nvPr/>
        </p:nvSpPr>
        <p:spPr>
          <a:xfrm>
            <a:off x="1862254" y="1905445"/>
            <a:ext cx="222900" cy="4281900"/>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7" name="Google Shape;447;gba794f1374_5_0"/>
          <p:cNvSpPr txBox="1">
            <a:spLocks noGrp="1"/>
          </p:cNvSpPr>
          <p:nvPr>
            <p:ph type="sldNum" idx="12"/>
          </p:nvPr>
        </p:nvSpPr>
        <p:spPr>
          <a:xfrm>
            <a:off x="11455304" y="6161486"/>
            <a:ext cx="305100" cy="252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dirty="0"/>
              <a:t>23</a:t>
            </a:fld>
            <a:endParaRPr dirty="0"/>
          </a:p>
        </p:txBody>
      </p:sp>
      <p:sp>
        <p:nvSpPr>
          <p:cNvPr id="448" name="Google Shape;448;gba794f1374_5_0"/>
          <p:cNvSpPr/>
          <p:nvPr/>
        </p:nvSpPr>
        <p:spPr>
          <a:xfrm>
            <a:off x="557897" y="306351"/>
            <a:ext cx="72033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dirty="0">
                <a:solidFill>
                  <a:schemeClr val="dk1"/>
                </a:solidFill>
                <a:latin typeface="Arial"/>
                <a:ea typeface="Arial"/>
                <a:cs typeface="Arial"/>
                <a:sym typeface="Arial"/>
              </a:rPr>
              <a:t>PROGRESS TOWARDS IMPLEMENTATION</a:t>
            </a:r>
            <a:endParaRPr sz="2400" b="0" i="0" u="none" strike="noStrike" cap="none" dirty="0">
              <a:solidFill>
                <a:schemeClr val="dk1"/>
              </a:solidFill>
              <a:latin typeface="Arial"/>
              <a:ea typeface="Arial"/>
              <a:cs typeface="Arial"/>
              <a:sym typeface="Arial"/>
            </a:endParaRPr>
          </a:p>
        </p:txBody>
      </p:sp>
      <p:sp>
        <p:nvSpPr>
          <p:cNvPr id="449" name="Google Shape;449;gba794f1374_5_0"/>
          <p:cNvSpPr/>
          <p:nvPr/>
        </p:nvSpPr>
        <p:spPr>
          <a:xfrm>
            <a:off x="557897" y="671458"/>
            <a:ext cx="72033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dirty="0">
                <a:solidFill>
                  <a:schemeClr val="dk1"/>
                </a:solidFill>
                <a:latin typeface="Arial"/>
                <a:ea typeface="Arial"/>
                <a:cs typeface="Arial"/>
                <a:sym typeface="Arial"/>
              </a:rPr>
              <a:t>DAR ES SALAAM (TANZANIA)</a:t>
            </a:r>
            <a:endParaRPr sz="2400" b="0" i="0" u="none" strike="noStrike" cap="none" dirty="0">
              <a:solidFill>
                <a:schemeClr val="dk1"/>
              </a:solidFill>
              <a:latin typeface="Arial"/>
              <a:ea typeface="Arial"/>
              <a:cs typeface="Arial"/>
              <a:sym typeface="Arial"/>
            </a:endParaRPr>
          </a:p>
        </p:txBody>
      </p:sp>
      <p:sp>
        <p:nvSpPr>
          <p:cNvPr id="450" name="Google Shape;450;gba794f1374_5_0"/>
          <p:cNvSpPr/>
          <p:nvPr/>
        </p:nvSpPr>
        <p:spPr>
          <a:xfrm>
            <a:off x="638994" y="1270099"/>
            <a:ext cx="2669400" cy="615300"/>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1" name="Google Shape;451;gba794f1374_5_0"/>
          <p:cNvSpPr/>
          <p:nvPr/>
        </p:nvSpPr>
        <p:spPr>
          <a:xfrm>
            <a:off x="638994" y="2212373"/>
            <a:ext cx="2669400" cy="615300"/>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2" name="Google Shape;452;gba794f1374_5_0"/>
          <p:cNvSpPr txBox="1"/>
          <p:nvPr/>
        </p:nvSpPr>
        <p:spPr>
          <a:xfrm>
            <a:off x="638993" y="1362212"/>
            <a:ext cx="26694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dirty="0">
                <a:solidFill>
                  <a:schemeClr val="lt1"/>
                </a:solidFill>
                <a:latin typeface="Arial"/>
                <a:ea typeface="Arial"/>
                <a:cs typeface="Arial"/>
                <a:sym typeface="Arial"/>
              </a:rPr>
              <a:t>PILOT NAME</a:t>
            </a:r>
            <a:endParaRPr sz="1400" b="0" i="0" u="none" strike="noStrike" cap="none" dirty="0">
              <a:solidFill>
                <a:srgbClr val="000000"/>
              </a:solidFill>
              <a:latin typeface="Arial"/>
              <a:ea typeface="Arial"/>
              <a:cs typeface="Arial"/>
              <a:sym typeface="Arial"/>
            </a:endParaRPr>
          </a:p>
        </p:txBody>
      </p:sp>
      <p:sp>
        <p:nvSpPr>
          <p:cNvPr id="453" name="Google Shape;453;gba794f1374_5_0"/>
          <p:cNvSpPr txBox="1"/>
          <p:nvPr/>
        </p:nvSpPr>
        <p:spPr>
          <a:xfrm>
            <a:off x="642593" y="2335368"/>
            <a:ext cx="2669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dirty="0">
                <a:solidFill>
                  <a:schemeClr val="lt1"/>
                </a:solidFill>
                <a:latin typeface="Arial"/>
                <a:ea typeface="Arial"/>
                <a:cs typeface="Arial"/>
                <a:sym typeface="Arial"/>
              </a:rPr>
              <a:t>PARTNERS INVOLVED</a:t>
            </a:r>
            <a:endParaRPr sz="1400" b="0" i="0" u="none" strike="noStrike" cap="none" dirty="0">
              <a:solidFill>
                <a:srgbClr val="000000"/>
              </a:solidFill>
              <a:latin typeface="Arial"/>
              <a:ea typeface="Arial"/>
              <a:cs typeface="Arial"/>
              <a:sym typeface="Arial"/>
            </a:endParaRPr>
          </a:p>
        </p:txBody>
      </p:sp>
      <p:sp>
        <p:nvSpPr>
          <p:cNvPr id="454" name="Google Shape;454;gba794f1374_5_0"/>
          <p:cNvSpPr/>
          <p:nvPr/>
        </p:nvSpPr>
        <p:spPr>
          <a:xfrm>
            <a:off x="642593" y="3154651"/>
            <a:ext cx="2669400" cy="615300"/>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5" name="Google Shape;455;gba794f1374_5_0"/>
          <p:cNvSpPr txBox="1"/>
          <p:nvPr/>
        </p:nvSpPr>
        <p:spPr>
          <a:xfrm>
            <a:off x="642593" y="3131880"/>
            <a:ext cx="26694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dirty="0">
                <a:solidFill>
                  <a:schemeClr val="lt1"/>
                </a:solidFill>
                <a:latin typeface="Arial"/>
                <a:ea typeface="Arial"/>
                <a:cs typeface="Arial"/>
                <a:sym typeface="Arial"/>
              </a:rPr>
              <a:t>PROGRESS</a:t>
            </a:r>
            <a:endParaRPr sz="1400" b="0" i="0" u="none" strike="noStrike" cap="none" dirty="0">
              <a:solidFill>
                <a:srgbClr val="000000"/>
              </a:solidFill>
              <a:latin typeface="Arial"/>
              <a:ea typeface="Arial"/>
              <a:cs typeface="Arial"/>
              <a:sym typeface="Arial"/>
            </a:endParaRPr>
          </a:p>
        </p:txBody>
      </p:sp>
      <p:sp>
        <p:nvSpPr>
          <p:cNvPr id="456" name="Google Shape;456;gba794f1374_5_0"/>
          <p:cNvSpPr/>
          <p:nvPr/>
        </p:nvSpPr>
        <p:spPr>
          <a:xfrm>
            <a:off x="3442346" y="1188202"/>
            <a:ext cx="8558400" cy="871200"/>
          </a:xfrm>
          <a:prstGeom prst="rect">
            <a:avLst/>
          </a:prstGeom>
          <a:noFill/>
          <a:ln>
            <a:noFill/>
          </a:ln>
        </p:spPr>
        <p:txBody>
          <a:bodyPr spcFirstLastPara="1" wrap="square" lIns="91425" tIns="45700" rIns="91425" bIns="45700" anchor="t" anchorCtr="0">
            <a:noAutofit/>
          </a:bodyPr>
          <a:lstStyle/>
          <a:p>
            <a:pPr>
              <a:buSzPts val="1600"/>
            </a:pPr>
            <a:r>
              <a:rPr lang="de-DE" sz="1600" b="1" i="0" u="none" strike="noStrike" cap="none" dirty="0">
                <a:solidFill>
                  <a:schemeClr val="dk1"/>
                </a:solidFill>
                <a:latin typeface="Arial"/>
                <a:ea typeface="Arial"/>
                <a:cs typeface="Arial"/>
                <a:sym typeface="Arial"/>
              </a:rPr>
              <a:t>E-</a:t>
            </a:r>
            <a:r>
              <a:rPr lang="de-DE" sz="1600" b="1" i="0" u="none" strike="noStrike" cap="none" dirty="0" err="1">
                <a:solidFill>
                  <a:schemeClr val="dk1"/>
                </a:solidFill>
                <a:latin typeface="Arial"/>
                <a:ea typeface="Arial"/>
                <a:cs typeface="Arial"/>
                <a:sym typeface="Arial"/>
              </a:rPr>
              <a:t>mobility</a:t>
            </a:r>
            <a:r>
              <a:rPr lang="de-DE" sz="1600" b="1" i="0" u="none" strike="noStrike" cap="none" dirty="0">
                <a:solidFill>
                  <a:schemeClr val="dk1"/>
                </a:solidFill>
                <a:latin typeface="Arial"/>
                <a:ea typeface="Arial"/>
                <a:cs typeface="Arial"/>
                <a:sym typeface="Arial"/>
              </a:rPr>
              <a:t> </a:t>
            </a:r>
            <a:r>
              <a:rPr lang="de-DE" sz="1600" b="1" i="0" u="none" strike="noStrike" cap="none" dirty="0" err="1">
                <a:solidFill>
                  <a:schemeClr val="dk1"/>
                </a:solidFill>
                <a:latin typeface="Arial"/>
                <a:ea typeface="Arial"/>
                <a:cs typeface="Arial"/>
                <a:sym typeface="Arial"/>
              </a:rPr>
              <a:t>for</a:t>
            </a:r>
            <a:r>
              <a:rPr lang="de-DE" sz="1600" b="1" i="0" u="none" strike="noStrike" cap="none" dirty="0">
                <a:solidFill>
                  <a:schemeClr val="dk1"/>
                </a:solidFill>
                <a:latin typeface="Arial"/>
                <a:ea typeface="Arial"/>
                <a:cs typeface="Arial"/>
                <a:sym typeface="Arial"/>
              </a:rPr>
              <a:t> last-</a:t>
            </a:r>
            <a:r>
              <a:rPr lang="de-DE" sz="1600" b="1" i="0" u="none" strike="noStrike" cap="none" dirty="0" err="1">
                <a:solidFill>
                  <a:schemeClr val="dk1"/>
                </a:solidFill>
                <a:latin typeface="Arial"/>
                <a:ea typeface="Arial"/>
                <a:cs typeface="Arial"/>
                <a:sym typeface="Arial"/>
              </a:rPr>
              <a:t>mile</a:t>
            </a:r>
            <a:r>
              <a:rPr lang="de-DE" sz="1600" b="1" i="0" u="none" strike="noStrike" cap="none" dirty="0">
                <a:solidFill>
                  <a:schemeClr val="dk1"/>
                </a:solidFill>
                <a:latin typeface="Arial"/>
                <a:ea typeface="Arial"/>
                <a:cs typeface="Arial"/>
                <a:sym typeface="Arial"/>
              </a:rPr>
              <a:t> </a:t>
            </a:r>
            <a:r>
              <a:rPr lang="de-DE" sz="1600" b="1" i="0" u="none" strike="noStrike" cap="none" dirty="0" err="1">
                <a:solidFill>
                  <a:schemeClr val="dk1"/>
                </a:solidFill>
                <a:latin typeface="Arial"/>
                <a:ea typeface="Arial"/>
                <a:cs typeface="Arial"/>
                <a:sym typeface="Arial"/>
              </a:rPr>
              <a:t>connectivity</a:t>
            </a:r>
            <a:r>
              <a:rPr lang="de-DE" sz="1600" b="1" i="0" u="none" strike="noStrike" cap="none" dirty="0">
                <a:solidFill>
                  <a:schemeClr val="dk1"/>
                </a:solidFill>
                <a:latin typeface="Arial"/>
                <a:ea typeface="Arial"/>
                <a:cs typeface="Arial"/>
                <a:sym typeface="Arial"/>
              </a:rPr>
              <a:t>:</a:t>
            </a:r>
            <a:r>
              <a:rPr lang="de-DE" sz="1600" dirty="0">
                <a:solidFill>
                  <a:schemeClr val="dk1"/>
                </a:solidFill>
              </a:rPr>
              <a:t> </a:t>
            </a:r>
            <a:endParaRPr sz="1600" b="0" i="0" u="none" strike="noStrike" cap="none">
              <a:solidFill>
                <a:srgbClr val="000000"/>
              </a:solidFill>
              <a:latin typeface="Arial"/>
              <a:ea typeface="Arial"/>
              <a:cs typeface="Arial"/>
              <a:sym typeface="Arial"/>
            </a:endParaRPr>
          </a:p>
          <a:p>
            <a:pPr>
              <a:buSzPts val="1600"/>
            </a:pPr>
            <a:r>
              <a:rPr lang="de-DE" sz="1600" b="0" i="0" u="none" strike="noStrike" cap="none" dirty="0" err="1">
                <a:solidFill>
                  <a:schemeClr val="dk1"/>
                </a:solidFill>
                <a:latin typeface="Arial"/>
                <a:ea typeface="Arial"/>
                <a:cs typeface="Arial"/>
                <a:sym typeface="Arial"/>
              </a:rPr>
              <a:t>Integrating</a:t>
            </a:r>
            <a:r>
              <a:rPr lang="de-DE" sz="1600" b="0" i="0" u="none" strike="noStrike" cap="none" dirty="0">
                <a:solidFill>
                  <a:schemeClr val="dk1"/>
                </a:solidFill>
                <a:latin typeface="Arial"/>
                <a:ea typeface="Arial"/>
                <a:cs typeface="Arial"/>
                <a:sym typeface="Arial"/>
              </a:rPr>
              <a:t> 60 </a:t>
            </a:r>
            <a:r>
              <a:rPr lang="de-DE" sz="1600" b="0" i="0" u="none" strike="noStrike" cap="none" dirty="0" err="1">
                <a:solidFill>
                  <a:schemeClr val="dk1"/>
                </a:solidFill>
                <a:latin typeface="Arial"/>
                <a:ea typeface="Arial"/>
                <a:cs typeface="Arial"/>
                <a:sym typeface="Arial"/>
              </a:rPr>
              <a:t>electric</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feeder</a:t>
            </a:r>
            <a:r>
              <a:rPr lang="de-DE" sz="1600" b="0" i="0" u="none" strike="noStrike" cap="none" dirty="0">
                <a:solidFill>
                  <a:schemeClr val="dk1"/>
                </a:solidFill>
                <a:latin typeface="Arial"/>
                <a:ea typeface="Arial"/>
                <a:cs typeface="Arial"/>
                <a:sym typeface="Arial"/>
              </a:rPr>
              <a:t>/e-3-wheeler (50 </a:t>
            </a:r>
            <a:r>
              <a:rPr lang="de-DE" sz="1600" b="0" i="0" u="none" strike="noStrike" cap="none" dirty="0" err="1">
                <a:solidFill>
                  <a:schemeClr val="dk1"/>
                </a:solidFill>
                <a:latin typeface="Arial"/>
                <a:ea typeface="Arial"/>
                <a:cs typeface="Arial"/>
                <a:sym typeface="Arial"/>
              </a:rPr>
              <a:t>provided</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by</a:t>
            </a:r>
            <a:r>
              <a:rPr lang="de-DE" sz="1600" b="0" i="0" u="none" strike="noStrike" cap="none" dirty="0">
                <a:solidFill>
                  <a:schemeClr val="dk1"/>
                </a:solidFill>
                <a:latin typeface="Arial"/>
                <a:ea typeface="Arial"/>
                <a:cs typeface="Arial"/>
                <a:sym typeface="Arial"/>
              </a:rPr>
              <a:t> DART and 10 </a:t>
            </a:r>
            <a:r>
              <a:rPr lang="de-DE" sz="1600" b="0" i="0" u="none" strike="noStrike" cap="none" dirty="0" err="1">
                <a:solidFill>
                  <a:schemeClr val="dk1"/>
                </a:solidFill>
                <a:latin typeface="Arial"/>
                <a:ea typeface="Arial"/>
                <a:cs typeface="Arial"/>
                <a:sym typeface="Arial"/>
              </a:rPr>
              <a:t>newly</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built</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with</a:t>
            </a:r>
            <a:r>
              <a:rPr lang="de-DE" sz="1600" b="0" i="0" u="none" strike="noStrike" cap="none" dirty="0">
                <a:solidFill>
                  <a:schemeClr val="dk1"/>
                </a:solidFill>
                <a:latin typeface="Arial"/>
                <a:ea typeface="Arial"/>
                <a:cs typeface="Arial"/>
                <a:sym typeface="Arial"/>
              </a:rPr>
              <a:t> Valeo </a:t>
            </a:r>
            <a:r>
              <a:rPr lang="de-DE" sz="1600" b="0" i="0" u="none" strike="noStrike" cap="none" dirty="0" err="1">
                <a:solidFill>
                  <a:schemeClr val="dk1"/>
                </a:solidFill>
                <a:latin typeface="Arial"/>
                <a:ea typeface="Arial"/>
                <a:cs typeface="Arial"/>
                <a:sym typeface="Arial"/>
              </a:rPr>
              <a:t>components</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with</a:t>
            </a:r>
            <a:r>
              <a:rPr lang="de-DE" sz="1600" b="0" i="0" u="none" strike="noStrike" cap="none" dirty="0">
                <a:solidFill>
                  <a:schemeClr val="dk1"/>
                </a:solidFill>
                <a:latin typeface="Arial"/>
                <a:ea typeface="Arial"/>
                <a:cs typeface="Arial"/>
                <a:sym typeface="Arial"/>
              </a:rPr>
              <a:t> Dar es </a:t>
            </a:r>
            <a:r>
              <a:rPr lang="de-DE" sz="1600" b="0" i="0" u="none" strike="noStrike" cap="none" dirty="0" err="1">
                <a:solidFill>
                  <a:schemeClr val="dk1"/>
                </a:solidFill>
                <a:latin typeface="Arial"/>
                <a:ea typeface="Arial"/>
                <a:cs typeface="Arial"/>
                <a:sym typeface="Arial"/>
              </a:rPr>
              <a:t>Salaam’s</a:t>
            </a:r>
            <a:r>
              <a:rPr lang="de-DE" sz="1600" b="0" i="0" u="none" strike="noStrike" cap="none" dirty="0">
                <a:solidFill>
                  <a:schemeClr val="dk1"/>
                </a:solidFill>
                <a:latin typeface="Arial"/>
                <a:ea typeface="Arial"/>
                <a:cs typeface="Arial"/>
                <a:sym typeface="Arial"/>
              </a:rPr>
              <a:t> BRT (DART) </a:t>
            </a:r>
            <a:r>
              <a:rPr lang="de-DE" sz="1600" b="0" i="0" u="none" strike="noStrike" cap="none" dirty="0" err="1">
                <a:solidFill>
                  <a:schemeClr val="dk1"/>
                </a:solidFill>
                <a:latin typeface="Arial"/>
                <a:ea typeface="Arial"/>
                <a:cs typeface="Arial"/>
                <a:sym typeface="Arial"/>
              </a:rPr>
              <a:t>to</a:t>
            </a:r>
            <a:r>
              <a:rPr lang="de-DE" sz="1600" b="0" i="0" u="none" strike="noStrike" cap="none" dirty="0">
                <a:solidFill>
                  <a:schemeClr val="dk1"/>
                </a:solidFill>
                <a:latin typeface="Arial"/>
                <a:ea typeface="Arial"/>
                <a:cs typeface="Arial"/>
                <a:sym typeface="Arial"/>
              </a:rPr>
              <a:t> support </a:t>
            </a:r>
            <a:r>
              <a:rPr lang="de-DE" sz="1600" b="0" i="0" u="none" strike="noStrike" cap="none" dirty="0" err="1">
                <a:solidFill>
                  <a:schemeClr val="dk1"/>
                </a:solidFill>
                <a:latin typeface="Arial"/>
                <a:ea typeface="Arial"/>
                <a:cs typeface="Arial"/>
                <a:sym typeface="Arial"/>
              </a:rPr>
              <a:t>first</a:t>
            </a:r>
            <a:r>
              <a:rPr lang="de-DE" sz="1600" b="0" i="0" u="none" strike="noStrike" cap="none" dirty="0">
                <a:solidFill>
                  <a:schemeClr val="dk1"/>
                </a:solidFill>
                <a:latin typeface="Arial"/>
                <a:ea typeface="Arial"/>
                <a:cs typeface="Arial"/>
                <a:sym typeface="Arial"/>
              </a:rPr>
              <a:t>/last </a:t>
            </a:r>
            <a:r>
              <a:rPr lang="de-DE" sz="1600" b="0" i="0" u="none" strike="noStrike" cap="none" dirty="0" err="1">
                <a:solidFill>
                  <a:schemeClr val="dk1"/>
                </a:solidFill>
                <a:latin typeface="Arial"/>
                <a:ea typeface="Arial"/>
                <a:cs typeface="Arial"/>
                <a:sym typeface="Arial"/>
              </a:rPr>
              <a:t>mile</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connectivity</a:t>
            </a:r>
            <a:r>
              <a:rPr lang="de-DE" sz="1600" b="0" i="0" u="none" strike="noStrike" cap="none" dirty="0">
                <a:solidFill>
                  <a:schemeClr val="dk1"/>
                </a:solidFill>
                <a:latin typeface="Arial"/>
                <a:ea typeface="Arial"/>
                <a:cs typeface="Arial"/>
                <a:sym typeface="Arial"/>
              </a:rPr>
              <a:t>.</a:t>
            </a:r>
            <a:r>
              <a:rPr lang="de-DE" sz="1600" dirty="0">
                <a:solidFill>
                  <a:schemeClr val="dk1"/>
                </a:solidFill>
              </a:rPr>
              <a:t> </a:t>
            </a:r>
            <a:endParaRPr sz="1600" b="0" i="0" u="none" strike="noStrike" cap="none" dirty="0">
              <a:solidFill>
                <a:srgbClr val="000000"/>
              </a:solidFill>
              <a:latin typeface="Arial"/>
              <a:ea typeface="Arial"/>
              <a:cs typeface="Arial"/>
              <a:sym typeface="Arial"/>
            </a:endParaRPr>
          </a:p>
        </p:txBody>
      </p:sp>
      <p:sp>
        <p:nvSpPr>
          <p:cNvPr id="457" name="Google Shape;457;gba794f1374_5_0"/>
          <p:cNvSpPr/>
          <p:nvPr/>
        </p:nvSpPr>
        <p:spPr>
          <a:xfrm>
            <a:off x="3442346" y="2335368"/>
            <a:ext cx="8199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dirty="0">
                <a:solidFill>
                  <a:srgbClr val="000000"/>
                </a:solidFill>
                <a:latin typeface="Arial"/>
                <a:ea typeface="Arial"/>
                <a:cs typeface="Arial"/>
                <a:sym typeface="Arial"/>
              </a:rPr>
              <a:t>DART Agency, ITDP, </a:t>
            </a:r>
            <a:r>
              <a:rPr lang="de-DE" sz="1700" b="0" i="0" u="none" strike="noStrike" cap="none" dirty="0">
                <a:solidFill>
                  <a:schemeClr val="dk1"/>
                </a:solidFill>
                <a:latin typeface="Arial"/>
                <a:ea typeface="Arial"/>
                <a:cs typeface="Arial"/>
                <a:sym typeface="Arial"/>
              </a:rPr>
              <a:t>Valeo, DLR, UNEP, UEMI, UNH</a:t>
            </a:r>
            <a:endParaRPr sz="17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de-DE" sz="1700" b="0" i="0" u="none" strike="noStrike" cap="none" dirty="0">
                <a:solidFill>
                  <a:schemeClr val="dk1"/>
                </a:solidFill>
                <a:latin typeface="Arial"/>
                <a:ea typeface="Arial"/>
                <a:cs typeface="Arial"/>
                <a:sym typeface="Arial"/>
              </a:rPr>
              <a:t>Other </a:t>
            </a:r>
            <a:r>
              <a:rPr lang="de-DE" sz="1700" b="0" i="0" u="none" strike="noStrike" cap="none" dirty="0" err="1">
                <a:solidFill>
                  <a:schemeClr val="dk1"/>
                </a:solidFill>
                <a:latin typeface="Arial"/>
                <a:ea typeface="Arial"/>
                <a:cs typeface="Arial"/>
                <a:sym typeface="Arial"/>
              </a:rPr>
              <a:t>Supporting</a:t>
            </a:r>
            <a:r>
              <a:rPr lang="de-DE" sz="1700" b="0" i="0" u="none" strike="noStrike" cap="none" dirty="0">
                <a:solidFill>
                  <a:schemeClr val="dk1"/>
                </a:solidFill>
                <a:latin typeface="Arial"/>
                <a:ea typeface="Arial"/>
                <a:cs typeface="Arial"/>
                <a:sym typeface="Arial"/>
              </a:rPr>
              <a:t> </a:t>
            </a:r>
            <a:r>
              <a:rPr lang="de-DE" sz="1700" b="0" i="0" u="none" strike="noStrike" cap="none" dirty="0" err="1">
                <a:solidFill>
                  <a:schemeClr val="dk1"/>
                </a:solidFill>
                <a:latin typeface="Arial"/>
                <a:ea typeface="Arial"/>
                <a:cs typeface="Arial"/>
                <a:sym typeface="Arial"/>
              </a:rPr>
              <a:t>partners</a:t>
            </a:r>
            <a:r>
              <a:rPr lang="de-DE" sz="1700" b="0" i="0" u="none" strike="noStrike" cap="none" dirty="0">
                <a:solidFill>
                  <a:schemeClr val="dk1"/>
                </a:solidFill>
                <a:latin typeface="Arial"/>
                <a:ea typeface="Arial"/>
                <a:cs typeface="Arial"/>
                <a:sym typeface="Arial"/>
              </a:rPr>
              <a:t>: </a:t>
            </a:r>
            <a:r>
              <a:rPr lang="de-DE" sz="1700" b="0" i="0" u="none" strike="noStrike" cap="none" dirty="0" err="1">
                <a:solidFill>
                  <a:schemeClr val="dk1"/>
                </a:solidFill>
                <a:latin typeface="Arial"/>
                <a:ea typeface="Arial"/>
                <a:cs typeface="Arial"/>
                <a:sym typeface="Arial"/>
              </a:rPr>
              <a:t>Pluservice</a:t>
            </a:r>
            <a:r>
              <a:rPr lang="de-DE" sz="1700" b="0" i="0" u="none" strike="noStrike" cap="none" dirty="0">
                <a:solidFill>
                  <a:schemeClr val="dk1"/>
                </a:solidFill>
                <a:latin typeface="Arial"/>
                <a:ea typeface="Arial"/>
                <a:cs typeface="Arial"/>
                <a:sym typeface="Arial"/>
              </a:rPr>
              <a:t>, T-Systems, </a:t>
            </a:r>
            <a:r>
              <a:rPr lang="de-DE" sz="1700" b="0" i="0" u="none" strike="noStrike" cap="none" dirty="0">
                <a:solidFill>
                  <a:schemeClr val="tx1"/>
                </a:solidFill>
                <a:latin typeface="Arial"/>
                <a:ea typeface="Arial"/>
                <a:cs typeface="Arial"/>
                <a:sym typeface="Arial"/>
              </a:rPr>
              <a:t>IDIADA</a:t>
            </a:r>
            <a:r>
              <a:rPr lang="de-DE" sz="1700" b="0" i="0" u="none" strike="noStrike" cap="none" dirty="0">
                <a:solidFill>
                  <a:schemeClr val="dk1"/>
                </a:solidFill>
                <a:latin typeface="Arial"/>
                <a:ea typeface="Arial"/>
                <a:cs typeface="Arial"/>
                <a:sym typeface="Arial"/>
              </a:rPr>
              <a:t>, TUB</a:t>
            </a:r>
            <a:endParaRPr sz="1700" b="0" i="0" u="none" strike="noStrike" cap="none" dirty="0">
              <a:solidFill>
                <a:schemeClr val="dk1"/>
              </a:solidFill>
              <a:latin typeface="Arial"/>
              <a:ea typeface="Arial"/>
              <a:cs typeface="Arial"/>
              <a:sym typeface="Arial"/>
            </a:endParaRPr>
          </a:p>
        </p:txBody>
      </p:sp>
      <p:sp>
        <p:nvSpPr>
          <p:cNvPr id="458" name="Google Shape;458;gba794f1374_5_0"/>
          <p:cNvSpPr/>
          <p:nvPr/>
        </p:nvSpPr>
        <p:spPr>
          <a:xfrm>
            <a:off x="3479073" y="3334072"/>
            <a:ext cx="8749800" cy="2729386"/>
          </a:xfrm>
          <a:prstGeom prst="rect">
            <a:avLst/>
          </a:prstGeom>
          <a:noFill/>
          <a:ln>
            <a:noFill/>
          </a:ln>
        </p:spPr>
        <p:txBody>
          <a:bodyPr spcFirstLastPara="1" wrap="square" lIns="91425" tIns="45700" rIns="91425" bIns="45700" anchor="t" anchorCtr="0">
            <a:noAutofit/>
          </a:bodyPr>
          <a:lstStyle/>
          <a:p>
            <a:pPr marL="285750" indent="-285750">
              <a:lnSpc>
                <a:spcPct val="150000"/>
              </a:lnSpc>
              <a:buClr>
                <a:schemeClr val="dk1"/>
              </a:buClr>
              <a:buSzPts val="1700"/>
              <a:buFont typeface="Arial"/>
              <a:buChar char="•"/>
            </a:pPr>
            <a:r>
              <a:rPr lang="en-US" sz="1700" dirty="0">
                <a:solidFill>
                  <a:schemeClr val="dk1"/>
                </a:solidFill>
              </a:rPr>
              <a:t>Contracting process ongoing to select local innovator</a:t>
            </a:r>
            <a:endParaRPr lang="en-US" dirty="0">
              <a:solidFill>
                <a:schemeClr val="dk1"/>
              </a:solidFill>
            </a:endParaRPr>
          </a:p>
          <a:p>
            <a:pPr marL="285750" indent="-285750">
              <a:lnSpc>
                <a:spcPct val="150000"/>
              </a:lnSpc>
              <a:buClr>
                <a:schemeClr val="dk1"/>
              </a:buClr>
              <a:buSzPts val="1700"/>
              <a:buChar char="•"/>
            </a:pPr>
            <a:r>
              <a:rPr lang="de-DE" sz="1700" dirty="0">
                <a:solidFill>
                  <a:schemeClr val="dk1"/>
                </a:solidFill>
              </a:rPr>
              <a:t>Valeo </a:t>
            </a:r>
            <a:r>
              <a:rPr lang="de-DE" sz="1700" dirty="0" err="1">
                <a:solidFill>
                  <a:schemeClr val="dk1"/>
                </a:solidFill>
              </a:rPr>
              <a:t>powertrain</a:t>
            </a:r>
            <a:r>
              <a:rPr lang="de-DE" sz="1700" dirty="0">
                <a:solidFill>
                  <a:schemeClr val="dk1"/>
                </a:solidFill>
              </a:rPr>
              <a:t> </a:t>
            </a:r>
            <a:r>
              <a:rPr lang="de-DE" sz="1700" dirty="0" err="1">
                <a:solidFill>
                  <a:schemeClr val="dk1"/>
                </a:solidFill>
              </a:rPr>
              <a:t>motors</a:t>
            </a:r>
            <a:r>
              <a:rPr lang="de-DE" sz="1700" dirty="0">
                <a:solidFill>
                  <a:schemeClr val="dk1"/>
                </a:solidFill>
              </a:rPr>
              <a:t> on </a:t>
            </a:r>
            <a:r>
              <a:rPr lang="de-DE" sz="1700" dirty="0" err="1">
                <a:solidFill>
                  <a:schemeClr val="dk1"/>
                </a:solidFill>
              </a:rPr>
              <a:t>its</a:t>
            </a:r>
            <a:r>
              <a:rPr lang="de-DE" sz="1700" dirty="0">
                <a:solidFill>
                  <a:schemeClr val="dk1"/>
                </a:solidFill>
              </a:rPr>
              <a:t> </a:t>
            </a:r>
            <a:r>
              <a:rPr lang="de-DE" sz="1700" dirty="0" err="1">
                <a:solidFill>
                  <a:schemeClr val="dk1"/>
                </a:solidFill>
              </a:rPr>
              <a:t>way</a:t>
            </a:r>
            <a:r>
              <a:rPr lang="de-DE" sz="1700" dirty="0">
                <a:solidFill>
                  <a:schemeClr val="dk1"/>
                </a:solidFill>
              </a:rPr>
              <a:t> </a:t>
            </a:r>
            <a:r>
              <a:rPr lang="de-DE" sz="1700" dirty="0" err="1">
                <a:solidFill>
                  <a:schemeClr val="dk1"/>
                </a:solidFill>
              </a:rPr>
              <a:t>to</a:t>
            </a:r>
            <a:r>
              <a:rPr lang="de-DE" sz="1700" dirty="0">
                <a:solidFill>
                  <a:schemeClr val="dk1"/>
                </a:solidFill>
              </a:rPr>
              <a:t> Dar es Salaam </a:t>
            </a:r>
            <a:r>
              <a:rPr lang="de-DE" sz="1700" dirty="0" err="1">
                <a:solidFill>
                  <a:schemeClr val="dk1"/>
                </a:solidFill>
              </a:rPr>
              <a:t>to</a:t>
            </a:r>
            <a:r>
              <a:rPr lang="de-DE" sz="1700" dirty="0">
                <a:solidFill>
                  <a:schemeClr val="dk1"/>
                </a:solidFill>
              </a:rPr>
              <a:t> </a:t>
            </a:r>
            <a:r>
              <a:rPr lang="de-DE" sz="1700" dirty="0" err="1">
                <a:solidFill>
                  <a:schemeClr val="dk1"/>
                </a:solidFill>
              </a:rPr>
              <a:t>local</a:t>
            </a:r>
            <a:r>
              <a:rPr lang="de-DE" sz="1700" dirty="0">
                <a:solidFill>
                  <a:schemeClr val="dk1"/>
                </a:solidFill>
              </a:rPr>
              <a:t> </a:t>
            </a:r>
            <a:r>
              <a:rPr lang="de-DE" sz="1700" dirty="0" err="1">
                <a:solidFill>
                  <a:schemeClr val="dk1"/>
                </a:solidFill>
              </a:rPr>
              <a:t>start-ups</a:t>
            </a:r>
            <a:r>
              <a:rPr lang="de-DE" sz="1700" dirty="0">
                <a:solidFill>
                  <a:schemeClr val="dk1"/>
                </a:solidFill>
              </a:rPr>
              <a:t> </a:t>
            </a:r>
          </a:p>
          <a:p>
            <a:pPr marL="285750" indent="-285750">
              <a:lnSpc>
                <a:spcPct val="150000"/>
              </a:lnSpc>
              <a:buClr>
                <a:schemeClr val="dk1"/>
              </a:buClr>
              <a:buSzPts val="1700"/>
              <a:buFont typeface="Arial"/>
              <a:buChar char="•"/>
            </a:pPr>
            <a:r>
              <a:rPr lang="de-DE" sz="1700" dirty="0">
                <a:solidFill>
                  <a:schemeClr val="dk1"/>
                </a:solidFill>
              </a:rPr>
              <a:t>Initial </a:t>
            </a:r>
            <a:r>
              <a:rPr lang="de-DE" sz="1700" dirty="0" err="1">
                <a:solidFill>
                  <a:schemeClr val="dk1"/>
                </a:solidFill>
              </a:rPr>
              <a:t>site</a:t>
            </a:r>
            <a:r>
              <a:rPr lang="de-DE" sz="1700" dirty="0">
                <a:solidFill>
                  <a:schemeClr val="dk1"/>
                </a:solidFill>
              </a:rPr>
              <a:t> </a:t>
            </a:r>
            <a:r>
              <a:rPr lang="de-DE" sz="1700" dirty="0" err="1">
                <a:solidFill>
                  <a:schemeClr val="dk1"/>
                </a:solidFill>
              </a:rPr>
              <a:t>visit</a:t>
            </a:r>
            <a:r>
              <a:rPr lang="de-DE" sz="1700" dirty="0">
                <a:solidFill>
                  <a:schemeClr val="dk1"/>
                </a:solidFill>
              </a:rPr>
              <a:t> and </a:t>
            </a:r>
            <a:r>
              <a:rPr lang="de-DE" sz="1700" dirty="0" err="1">
                <a:solidFill>
                  <a:schemeClr val="dk1"/>
                </a:solidFill>
              </a:rPr>
              <a:t>assessment</a:t>
            </a:r>
            <a:r>
              <a:rPr lang="de-DE" sz="1700" dirty="0">
                <a:solidFill>
                  <a:schemeClr val="dk1"/>
                </a:solidFill>
              </a:rPr>
              <a:t> </a:t>
            </a:r>
            <a:r>
              <a:rPr lang="de-DE" sz="1700" dirty="0" err="1">
                <a:solidFill>
                  <a:schemeClr val="dk1"/>
                </a:solidFill>
              </a:rPr>
              <a:t>of</a:t>
            </a:r>
            <a:r>
              <a:rPr lang="de-DE" sz="1700" dirty="0">
                <a:solidFill>
                  <a:schemeClr val="dk1"/>
                </a:solidFill>
              </a:rPr>
              <a:t> potential </a:t>
            </a:r>
            <a:r>
              <a:rPr lang="de-DE" sz="1700" dirty="0" err="1">
                <a:solidFill>
                  <a:schemeClr val="dk1"/>
                </a:solidFill>
              </a:rPr>
              <a:t>charging</a:t>
            </a:r>
            <a:r>
              <a:rPr lang="de-DE" sz="1700" dirty="0">
                <a:solidFill>
                  <a:schemeClr val="dk1"/>
                </a:solidFill>
              </a:rPr>
              <a:t> </a:t>
            </a:r>
            <a:r>
              <a:rPr lang="de-DE" sz="1700" dirty="0" err="1">
                <a:solidFill>
                  <a:schemeClr val="dk1"/>
                </a:solidFill>
              </a:rPr>
              <a:t>locations</a:t>
            </a:r>
            <a:r>
              <a:rPr lang="de-DE" sz="1700" dirty="0">
                <a:solidFill>
                  <a:schemeClr val="dk1"/>
                </a:solidFill>
              </a:rPr>
              <a:t> </a:t>
            </a:r>
            <a:r>
              <a:rPr lang="de-DE" sz="1700" dirty="0" err="1">
                <a:solidFill>
                  <a:schemeClr val="dk1"/>
                </a:solidFill>
              </a:rPr>
              <a:t>carried</a:t>
            </a:r>
            <a:r>
              <a:rPr lang="de-DE" sz="1700" dirty="0">
                <a:solidFill>
                  <a:schemeClr val="dk1"/>
                </a:solidFill>
              </a:rPr>
              <a:t> out. DLR, ITDP, T-System and </a:t>
            </a:r>
            <a:r>
              <a:rPr lang="de-DE" sz="1700" dirty="0" err="1">
                <a:solidFill>
                  <a:schemeClr val="dk1"/>
                </a:solidFill>
              </a:rPr>
              <a:t>other</a:t>
            </a:r>
            <a:r>
              <a:rPr lang="de-DE" sz="1700" dirty="0">
                <a:solidFill>
                  <a:schemeClr val="dk1"/>
                </a:solidFill>
              </a:rPr>
              <a:t> </a:t>
            </a:r>
            <a:r>
              <a:rPr lang="de-DE" sz="1700" dirty="0" err="1">
                <a:solidFill>
                  <a:schemeClr val="dk1"/>
                </a:solidFill>
              </a:rPr>
              <a:t>partners</a:t>
            </a:r>
            <a:r>
              <a:rPr lang="de-DE" sz="1700" dirty="0">
                <a:solidFill>
                  <a:schemeClr val="dk1"/>
                </a:solidFill>
              </a:rPr>
              <a:t> </a:t>
            </a:r>
            <a:r>
              <a:rPr lang="de-DE" sz="1700" dirty="0" err="1">
                <a:solidFill>
                  <a:schemeClr val="dk1"/>
                </a:solidFill>
              </a:rPr>
              <a:t>to</a:t>
            </a:r>
            <a:r>
              <a:rPr lang="de-DE" sz="1700" dirty="0">
                <a:solidFill>
                  <a:schemeClr val="dk1"/>
                </a:solidFill>
              </a:rPr>
              <a:t> support</a:t>
            </a:r>
          </a:p>
          <a:p>
            <a:pPr marL="285750" indent="-285750">
              <a:lnSpc>
                <a:spcPct val="150000"/>
              </a:lnSpc>
              <a:buClr>
                <a:schemeClr val="dk1"/>
              </a:buClr>
              <a:buSzPts val="1700"/>
              <a:buFont typeface="Arial"/>
              <a:buChar char="•"/>
            </a:pPr>
            <a:r>
              <a:rPr lang="de-DE" sz="1700" dirty="0" err="1">
                <a:solidFill>
                  <a:schemeClr val="dk1"/>
                </a:solidFill>
              </a:rPr>
              <a:t>Ongoing</a:t>
            </a:r>
            <a:r>
              <a:rPr lang="de-DE" sz="1700" dirty="0">
                <a:solidFill>
                  <a:schemeClr val="dk1"/>
                </a:solidFill>
              </a:rPr>
              <a:t> </a:t>
            </a:r>
            <a:r>
              <a:rPr lang="de-DE" sz="1700" dirty="0" err="1">
                <a:solidFill>
                  <a:schemeClr val="dk1"/>
                </a:solidFill>
              </a:rPr>
              <a:t>technical</a:t>
            </a:r>
            <a:r>
              <a:rPr lang="de-DE" sz="1700" dirty="0">
                <a:solidFill>
                  <a:schemeClr val="dk1"/>
                </a:solidFill>
              </a:rPr>
              <a:t> </a:t>
            </a:r>
            <a:r>
              <a:rPr lang="de-DE" sz="1700" dirty="0" err="1">
                <a:solidFill>
                  <a:schemeClr val="dk1"/>
                </a:solidFill>
              </a:rPr>
              <a:t>discussions</a:t>
            </a:r>
            <a:r>
              <a:rPr lang="de-DE" sz="1700" dirty="0">
                <a:solidFill>
                  <a:schemeClr val="dk1"/>
                </a:solidFill>
              </a:rPr>
              <a:t> </a:t>
            </a:r>
            <a:r>
              <a:rPr lang="de-DE" sz="1700" dirty="0" err="1">
                <a:solidFill>
                  <a:schemeClr val="dk1"/>
                </a:solidFill>
              </a:rPr>
              <a:t>between</a:t>
            </a:r>
            <a:r>
              <a:rPr lang="de-DE" sz="1700" dirty="0">
                <a:solidFill>
                  <a:schemeClr val="dk1"/>
                </a:solidFill>
              </a:rPr>
              <a:t> </a:t>
            </a:r>
            <a:r>
              <a:rPr lang="de-DE" sz="1700" dirty="0" err="1">
                <a:solidFill>
                  <a:schemeClr val="dk1"/>
                </a:solidFill>
              </a:rPr>
              <a:t>Puservice</a:t>
            </a:r>
            <a:r>
              <a:rPr lang="de-DE" sz="1700" b="0" i="0" u="none" strike="noStrike" cap="none" dirty="0">
                <a:solidFill>
                  <a:schemeClr val="dk1"/>
                </a:solidFill>
                <a:latin typeface="Arial"/>
                <a:ea typeface="Arial"/>
                <a:cs typeface="Arial"/>
                <a:sym typeface="Arial"/>
              </a:rPr>
              <a:t> </a:t>
            </a:r>
            <a:r>
              <a:rPr lang="de-DE" sz="1700" dirty="0">
                <a:solidFill>
                  <a:schemeClr val="dk1"/>
                </a:solidFill>
              </a:rPr>
              <a:t>and</a:t>
            </a:r>
            <a:r>
              <a:rPr lang="de-DE" sz="1700" b="0" i="0" u="none" strike="noStrike" cap="none" dirty="0">
                <a:solidFill>
                  <a:schemeClr val="dk1"/>
                </a:solidFill>
                <a:latin typeface="Arial"/>
                <a:ea typeface="Arial"/>
                <a:cs typeface="Arial"/>
                <a:sym typeface="Arial"/>
              </a:rPr>
              <a:t> DART </a:t>
            </a:r>
            <a:r>
              <a:rPr lang="de-DE" sz="1700" dirty="0" err="1">
                <a:solidFill>
                  <a:schemeClr val="dk1"/>
                </a:solidFill>
              </a:rPr>
              <a:t>to</a:t>
            </a:r>
            <a:r>
              <a:rPr lang="de-DE" sz="1700" dirty="0">
                <a:solidFill>
                  <a:schemeClr val="dk1"/>
                </a:solidFill>
              </a:rPr>
              <a:t> </a:t>
            </a:r>
            <a:r>
              <a:rPr lang="de-DE" sz="1700" dirty="0" err="1">
                <a:solidFill>
                  <a:schemeClr val="dk1"/>
                </a:solidFill>
              </a:rPr>
              <a:t>improve</a:t>
            </a:r>
            <a:r>
              <a:rPr lang="de-DE" sz="1700" b="0" i="0" u="none" strike="noStrike" cap="none" dirty="0">
                <a:solidFill>
                  <a:schemeClr val="dk1"/>
                </a:solidFill>
                <a:latin typeface="Arial"/>
                <a:ea typeface="Arial"/>
                <a:cs typeface="Arial"/>
                <a:sym typeface="Arial"/>
              </a:rPr>
              <a:t> </a:t>
            </a:r>
            <a:r>
              <a:rPr lang="de-DE" sz="1700" dirty="0">
                <a:solidFill>
                  <a:schemeClr val="dk1"/>
                </a:solidFill>
              </a:rPr>
              <a:t>DART City</a:t>
            </a:r>
            <a:r>
              <a:rPr lang="de-DE" sz="1700" b="0" i="0" u="none" strike="noStrike" cap="none" dirty="0">
                <a:solidFill>
                  <a:schemeClr val="dk1"/>
                </a:solidFill>
                <a:latin typeface="Arial"/>
                <a:ea typeface="Arial"/>
                <a:cs typeface="Arial"/>
                <a:sym typeface="Arial"/>
              </a:rPr>
              <a:t> Navigator App.</a:t>
            </a:r>
            <a:r>
              <a:rPr lang="de-DE" sz="1700" dirty="0">
                <a:solidFill>
                  <a:schemeClr val="dk1"/>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6"/>
          <p:cNvSpPr/>
          <p:nvPr/>
        </p:nvSpPr>
        <p:spPr>
          <a:xfrm>
            <a:off x="1862255" y="4010169"/>
            <a:ext cx="200722" cy="2847831"/>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4" name="Google Shape;464;p26"/>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dirty="0"/>
              <a:t>24</a:t>
            </a:fld>
            <a:endParaRPr dirty="0"/>
          </a:p>
        </p:txBody>
      </p:sp>
      <p:sp>
        <p:nvSpPr>
          <p:cNvPr id="465" name="Google Shape;465;p26"/>
          <p:cNvSpPr/>
          <p:nvPr/>
        </p:nvSpPr>
        <p:spPr>
          <a:xfrm>
            <a:off x="627994" y="3813797"/>
            <a:ext cx="2669400" cy="615300"/>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6" name="Google Shape;466;p26"/>
          <p:cNvSpPr txBox="1"/>
          <p:nvPr/>
        </p:nvSpPr>
        <p:spPr>
          <a:xfrm>
            <a:off x="627956" y="3859823"/>
            <a:ext cx="26694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dirty="0">
                <a:solidFill>
                  <a:schemeClr val="lt1"/>
                </a:solidFill>
                <a:latin typeface="Arial"/>
                <a:ea typeface="Arial"/>
                <a:cs typeface="Arial"/>
                <a:sym typeface="Arial"/>
              </a:rPr>
              <a:t>PLANNED</a:t>
            </a:r>
            <a:endParaRPr sz="1400" b="0" i="0" u="none" strike="noStrike" cap="none" dirty="0">
              <a:solidFill>
                <a:srgbClr val="000000"/>
              </a:solidFill>
              <a:latin typeface="Arial"/>
              <a:ea typeface="Arial"/>
              <a:cs typeface="Arial"/>
              <a:sym typeface="Arial"/>
            </a:endParaRPr>
          </a:p>
        </p:txBody>
      </p:sp>
      <p:sp>
        <p:nvSpPr>
          <p:cNvPr id="467" name="Google Shape;467;p26"/>
          <p:cNvSpPr/>
          <p:nvPr/>
        </p:nvSpPr>
        <p:spPr>
          <a:xfrm>
            <a:off x="3560873" y="3857467"/>
            <a:ext cx="7819674" cy="380537"/>
          </a:xfrm>
          <a:prstGeom prst="rect">
            <a:avLst/>
          </a:prstGeom>
          <a:noFill/>
          <a:ln>
            <a:noFill/>
          </a:ln>
        </p:spPr>
        <p:txBody>
          <a:bodyPr spcFirstLastPara="1" wrap="square" lIns="91425" tIns="45700" rIns="91425" bIns="45700" anchor="t" anchorCtr="0">
            <a:noAutofit/>
          </a:bodyPr>
          <a:lstStyle/>
          <a:p>
            <a:pPr marL="457200" indent="-355600">
              <a:buSzPts val="2000"/>
              <a:buFont typeface="Arial"/>
              <a:buChar char="•"/>
            </a:pPr>
            <a:endParaRPr lang="de-DE" sz="1600" b="0" i="0" u="none" strike="noStrike" cap="none">
              <a:solidFill>
                <a:schemeClr val="dk1"/>
              </a:solidFill>
              <a:latin typeface="Arial"/>
              <a:ea typeface="Arial"/>
              <a:cs typeface="Arial"/>
            </a:endParaRPr>
          </a:p>
          <a:p>
            <a:pPr marL="457200" indent="-355600">
              <a:buSzPts val="2000"/>
              <a:buFont typeface="Arial"/>
              <a:buChar char="•"/>
            </a:pPr>
            <a:r>
              <a:rPr lang="de-DE" sz="1600" dirty="0">
                <a:solidFill>
                  <a:schemeClr val="dk1"/>
                </a:solidFill>
              </a:rPr>
              <a:t>Plan </a:t>
            </a:r>
            <a:r>
              <a:rPr lang="de-DE" sz="1600" dirty="0" err="1">
                <a:solidFill>
                  <a:schemeClr val="dk1"/>
                </a:solidFill>
              </a:rPr>
              <a:t>meeting</a:t>
            </a:r>
            <a:r>
              <a:rPr lang="de-DE" sz="1600" dirty="0">
                <a:solidFill>
                  <a:schemeClr val="dk1"/>
                </a:solidFill>
              </a:rPr>
              <a:t> </a:t>
            </a:r>
            <a:r>
              <a:rPr lang="de-DE" sz="1600" dirty="0" err="1">
                <a:solidFill>
                  <a:schemeClr val="dk1"/>
                </a:solidFill>
              </a:rPr>
              <a:t>between</a:t>
            </a:r>
            <a:r>
              <a:rPr lang="de-DE" sz="1600" dirty="0">
                <a:solidFill>
                  <a:schemeClr val="dk1"/>
                </a:solidFill>
              </a:rPr>
              <a:t> DART and relevant </a:t>
            </a:r>
            <a:r>
              <a:rPr lang="de-DE" sz="1600" dirty="0" err="1">
                <a:solidFill>
                  <a:schemeClr val="dk1"/>
                </a:solidFill>
              </a:rPr>
              <a:t>project</a:t>
            </a:r>
            <a:r>
              <a:rPr lang="de-DE" sz="1600" dirty="0">
                <a:solidFill>
                  <a:schemeClr val="dk1"/>
                </a:solidFill>
              </a:rPr>
              <a:t> </a:t>
            </a:r>
            <a:r>
              <a:rPr lang="de-DE" sz="1600" dirty="0" err="1">
                <a:solidFill>
                  <a:schemeClr val="dk1"/>
                </a:solidFill>
              </a:rPr>
              <a:t>partners</a:t>
            </a:r>
            <a:r>
              <a:rPr lang="de-DE" sz="1600" dirty="0">
                <a:solidFill>
                  <a:schemeClr val="dk1"/>
                </a:solidFill>
              </a:rPr>
              <a:t> </a:t>
            </a:r>
            <a:r>
              <a:rPr lang="de-DE" sz="1600" dirty="0" err="1">
                <a:solidFill>
                  <a:schemeClr val="dk1"/>
                </a:solidFill>
              </a:rPr>
              <a:t>to</a:t>
            </a:r>
            <a:r>
              <a:rPr lang="de-DE" sz="1600" dirty="0">
                <a:solidFill>
                  <a:schemeClr val="dk1"/>
                </a:solidFill>
              </a:rPr>
              <a:t> </a:t>
            </a:r>
            <a:r>
              <a:rPr lang="de-DE" sz="1600" dirty="0" err="1">
                <a:solidFill>
                  <a:schemeClr val="dk1"/>
                </a:solidFill>
              </a:rPr>
              <a:t>define</a:t>
            </a:r>
            <a:r>
              <a:rPr lang="de-DE" sz="1600" dirty="0">
                <a:solidFill>
                  <a:schemeClr val="dk1"/>
                </a:solidFill>
              </a:rPr>
              <a:t> </a:t>
            </a:r>
            <a:r>
              <a:rPr lang="de-DE" sz="1600" dirty="0" err="1">
                <a:solidFill>
                  <a:schemeClr val="dk1"/>
                </a:solidFill>
              </a:rPr>
              <a:t>next</a:t>
            </a:r>
            <a:r>
              <a:rPr lang="de-DE" sz="1600" dirty="0">
                <a:solidFill>
                  <a:schemeClr val="dk1"/>
                </a:solidFill>
              </a:rPr>
              <a:t> </a:t>
            </a:r>
            <a:r>
              <a:rPr lang="de-DE" sz="1600" dirty="0" err="1">
                <a:solidFill>
                  <a:schemeClr val="dk1"/>
                </a:solidFill>
              </a:rPr>
              <a:t>steps</a:t>
            </a:r>
            <a:r>
              <a:rPr lang="de-DE" sz="1600" dirty="0">
                <a:solidFill>
                  <a:schemeClr val="dk1"/>
                </a:solidFill>
              </a:rPr>
              <a:t> in </a:t>
            </a:r>
            <a:r>
              <a:rPr lang="de-DE" sz="1600" dirty="0" err="1">
                <a:solidFill>
                  <a:schemeClr val="dk1"/>
                </a:solidFill>
              </a:rPr>
              <a:t>the</a:t>
            </a:r>
            <a:r>
              <a:rPr lang="de-DE" sz="1600" dirty="0">
                <a:solidFill>
                  <a:schemeClr val="dk1"/>
                </a:solidFill>
              </a:rPr>
              <a:t> </a:t>
            </a:r>
            <a:r>
              <a:rPr lang="de-DE" sz="1600" dirty="0" err="1">
                <a:solidFill>
                  <a:schemeClr val="dk1"/>
                </a:solidFill>
              </a:rPr>
              <a:t>implementation</a:t>
            </a:r>
            <a:r>
              <a:rPr lang="de-DE" sz="1600" dirty="0">
                <a:solidFill>
                  <a:schemeClr val="dk1"/>
                </a:solidFill>
              </a:rPr>
              <a:t> </a:t>
            </a:r>
            <a:r>
              <a:rPr lang="de-DE" sz="1600" dirty="0" err="1">
                <a:solidFill>
                  <a:schemeClr val="dk1"/>
                </a:solidFill>
              </a:rPr>
              <a:t>of</a:t>
            </a:r>
            <a:r>
              <a:rPr lang="de-DE" sz="1600" dirty="0">
                <a:solidFill>
                  <a:schemeClr val="dk1"/>
                </a:solidFill>
              </a:rPr>
              <a:t> </a:t>
            </a:r>
            <a:r>
              <a:rPr lang="de-DE" sz="1600" dirty="0" err="1">
                <a:solidFill>
                  <a:schemeClr val="dk1"/>
                </a:solidFill>
              </a:rPr>
              <a:t>the</a:t>
            </a:r>
            <a:r>
              <a:rPr lang="de-DE" sz="1600" dirty="0">
                <a:solidFill>
                  <a:schemeClr val="dk1"/>
                </a:solidFill>
              </a:rPr>
              <a:t> </a:t>
            </a:r>
            <a:r>
              <a:rPr lang="de-DE" sz="1600" dirty="0" err="1">
                <a:solidFill>
                  <a:schemeClr val="dk1"/>
                </a:solidFill>
              </a:rPr>
              <a:t>demo</a:t>
            </a:r>
            <a:endParaRPr lang="de-DE" sz="1600" b="0" i="0" u="none" strike="noStrike" cap="none">
              <a:solidFill>
                <a:schemeClr val="dk1"/>
              </a:solidFill>
              <a:latin typeface="Arial"/>
              <a:ea typeface="Arial"/>
              <a:cs typeface="Arial"/>
            </a:endParaRPr>
          </a:p>
          <a:p>
            <a:pPr marL="457200" indent="-330200">
              <a:buClr>
                <a:schemeClr val="dk1"/>
              </a:buClr>
              <a:buSzPts val="1600"/>
              <a:buFont typeface="Arial"/>
              <a:buChar char="•"/>
            </a:pPr>
            <a:r>
              <a:rPr lang="de-DE" sz="1600" b="0" i="0" u="none" strike="noStrike" cap="none" dirty="0">
                <a:solidFill>
                  <a:schemeClr val="dk1"/>
                </a:solidFill>
                <a:latin typeface="Arial"/>
                <a:ea typeface="Arial"/>
                <a:cs typeface="Arial"/>
                <a:sym typeface="Arial"/>
              </a:rPr>
              <a:t>Clarify </a:t>
            </a:r>
            <a:r>
              <a:rPr lang="de-DE" sz="1600" b="0" i="0" u="none" strike="noStrike" cap="none" dirty="0" err="1">
                <a:solidFill>
                  <a:schemeClr val="dk1"/>
                </a:solidFill>
                <a:latin typeface="Arial"/>
                <a:ea typeface="Arial"/>
                <a:cs typeface="Arial"/>
                <a:sym typeface="Arial"/>
              </a:rPr>
              <a:t>with</a:t>
            </a:r>
            <a:r>
              <a:rPr lang="de-DE" sz="1600" b="0" i="0" u="none" strike="noStrike" cap="none" dirty="0">
                <a:solidFill>
                  <a:schemeClr val="dk1"/>
                </a:solidFill>
                <a:latin typeface="Arial"/>
                <a:ea typeface="Arial"/>
                <a:cs typeface="Arial"/>
                <a:sym typeface="Arial"/>
              </a:rPr>
              <a:t> Valeo </a:t>
            </a:r>
            <a:r>
              <a:rPr lang="de-DE" sz="1600" b="0" i="0" u="none" strike="noStrike" cap="none" dirty="0" err="1">
                <a:solidFill>
                  <a:schemeClr val="dk1"/>
                </a:solidFill>
                <a:latin typeface="Arial"/>
                <a:ea typeface="Arial"/>
                <a:cs typeface="Arial"/>
                <a:sym typeface="Arial"/>
              </a:rPr>
              <a:t>timeline</a:t>
            </a:r>
            <a:r>
              <a:rPr lang="de-DE" sz="1600" b="0" i="0" u="none" strike="noStrike" cap="none" dirty="0">
                <a:solidFill>
                  <a:schemeClr val="dk1"/>
                </a:solidFill>
                <a:latin typeface="Arial"/>
                <a:ea typeface="Arial"/>
                <a:cs typeface="Arial"/>
                <a:sym typeface="Arial"/>
              </a:rPr>
              <a:t> on </a:t>
            </a:r>
            <a:r>
              <a:rPr lang="de-DE" sz="1600" b="0" i="0" u="none" strike="noStrike" cap="none" dirty="0" err="1">
                <a:solidFill>
                  <a:schemeClr val="dk1"/>
                </a:solidFill>
                <a:latin typeface="Arial"/>
                <a:ea typeface="Arial"/>
                <a:cs typeface="Arial"/>
                <a:sym typeface="Arial"/>
              </a:rPr>
              <a:t>delivery</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of</a:t>
            </a:r>
            <a:r>
              <a:rPr lang="de-DE" sz="1600" dirty="0">
                <a:solidFill>
                  <a:schemeClr val="dk1"/>
                </a:solidFill>
              </a:rPr>
              <a:t> subsequent </a:t>
            </a:r>
            <a:r>
              <a:rPr lang="de-DE" sz="1600" dirty="0" err="1">
                <a:solidFill>
                  <a:schemeClr val="dk1"/>
                </a:solidFill>
              </a:rPr>
              <a:t>batches</a:t>
            </a:r>
            <a:r>
              <a:rPr lang="de-DE" sz="1600" dirty="0">
                <a:solidFill>
                  <a:schemeClr val="dk1"/>
                </a:solidFill>
              </a:rPr>
              <a:t> </a:t>
            </a:r>
            <a:r>
              <a:rPr lang="de-DE" sz="1600" dirty="0" err="1">
                <a:solidFill>
                  <a:schemeClr val="dk1"/>
                </a:solidFill>
              </a:rPr>
              <a:t>of</a:t>
            </a:r>
            <a:r>
              <a:rPr lang="de-DE" sz="1600" dirty="0">
                <a:solidFill>
                  <a:schemeClr val="dk1"/>
                </a:solidFill>
              </a:rPr>
              <a:t> </a:t>
            </a:r>
            <a:r>
              <a:rPr lang="de-DE" sz="1600" dirty="0" err="1">
                <a:solidFill>
                  <a:schemeClr val="dk1"/>
                </a:solidFill>
              </a:rPr>
              <a:t>powertrains</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to</a:t>
            </a:r>
            <a:r>
              <a:rPr lang="de-DE" sz="1600" b="0" i="0" u="none" strike="noStrike" cap="none" dirty="0">
                <a:solidFill>
                  <a:schemeClr val="dk1"/>
                </a:solidFill>
                <a:latin typeface="Arial"/>
                <a:ea typeface="Arial"/>
                <a:cs typeface="Arial"/>
                <a:sym typeface="Arial"/>
              </a:rPr>
              <a:t> Dar es Salaam</a:t>
            </a:r>
            <a:endParaRPr sz="1600" b="0" i="0" u="none" strike="noStrike" cap="none">
              <a:solidFill>
                <a:schemeClr val="dk1"/>
              </a:solidFill>
              <a:latin typeface="Arial"/>
              <a:ea typeface="Arial"/>
              <a:cs typeface="Arial"/>
              <a:sym typeface="Arial"/>
            </a:endParaRPr>
          </a:p>
          <a:p>
            <a:pPr marL="457200" indent="-330200">
              <a:buClr>
                <a:schemeClr val="dk1"/>
              </a:buClr>
              <a:buSzPts val="1600"/>
              <a:buFont typeface="Arial"/>
              <a:buChar char="•"/>
            </a:pPr>
            <a:r>
              <a:rPr lang="de-DE" sz="1600" dirty="0" err="1">
                <a:solidFill>
                  <a:schemeClr val="dk1"/>
                </a:solidFill>
              </a:rPr>
              <a:t>Reach</a:t>
            </a:r>
            <a:r>
              <a:rPr lang="de-DE" sz="1600" dirty="0">
                <a:solidFill>
                  <a:schemeClr val="dk1"/>
                </a:solidFill>
              </a:rPr>
              <a:t> out </a:t>
            </a:r>
            <a:r>
              <a:rPr lang="de-DE" sz="1600" dirty="0" err="1">
                <a:solidFill>
                  <a:schemeClr val="dk1"/>
                </a:solidFill>
              </a:rPr>
              <a:t>to</a:t>
            </a:r>
            <a:r>
              <a:rPr lang="de-DE" sz="1600" dirty="0">
                <a:solidFill>
                  <a:schemeClr val="dk1"/>
                </a:solidFill>
              </a:rPr>
              <a:t> relevant </a:t>
            </a:r>
            <a:r>
              <a:rPr lang="de-DE" sz="1600" dirty="0" err="1">
                <a:solidFill>
                  <a:schemeClr val="dk1"/>
                </a:solidFill>
              </a:rPr>
              <a:t>stakeholders</a:t>
            </a:r>
            <a:r>
              <a:rPr lang="de-DE" sz="1600" dirty="0">
                <a:solidFill>
                  <a:schemeClr val="dk1"/>
                </a:solidFill>
              </a:rPr>
              <a:t> </a:t>
            </a:r>
            <a:r>
              <a:rPr lang="de-DE" sz="1600" dirty="0" err="1">
                <a:solidFill>
                  <a:schemeClr val="dk1"/>
                </a:solidFill>
              </a:rPr>
              <a:t>to</a:t>
            </a:r>
            <a:r>
              <a:rPr lang="de-DE" sz="1600" dirty="0">
                <a:solidFill>
                  <a:schemeClr val="dk1"/>
                </a:solidFill>
              </a:rPr>
              <a:t> </a:t>
            </a:r>
            <a:r>
              <a:rPr lang="de-DE" sz="1600" dirty="0" err="1">
                <a:solidFill>
                  <a:schemeClr val="dk1"/>
                </a:solidFill>
              </a:rPr>
              <a:t>finalise</a:t>
            </a:r>
            <a:r>
              <a:rPr lang="de-DE" sz="1600" dirty="0">
                <a:solidFill>
                  <a:schemeClr val="dk1"/>
                </a:solidFill>
              </a:rPr>
              <a:t> </a:t>
            </a:r>
            <a:r>
              <a:rPr lang="de-DE" sz="1600" dirty="0" err="1">
                <a:solidFill>
                  <a:schemeClr val="dk1"/>
                </a:solidFill>
              </a:rPr>
              <a:t>discussions</a:t>
            </a:r>
            <a:r>
              <a:rPr lang="de-DE" sz="1600" dirty="0">
                <a:solidFill>
                  <a:schemeClr val="dk1"/>
                </a:solidFill>
              </a:rPr>
              <a:t> on </a:t>
            </a:r>
            <a:r>
              <a:rPr lang="de-DE" sz="1600" dirty="0" err="1">
                <a:solidFill>
                  <a:schemeClr val="dk1"/>
                </a:solidFill>
              </a:rPr>
              <a:t>charging</a:t>
            </a:r>
            <a:r>
              <a:rPr lang="de-DE" sz="1600" dirty="0">
                <a:solidFill>
                  <a:schemeClr val="dk1"/>
                </a:solidFill>
              </a:rPr>
              <a:t> </a:t>
            </a:r>
            <a:r>
              <a:rPr lang="de-DE" sz="1600" dirty="0" err="1">
                <a:solidFill>
                  <a:schemeClr val="dk1"/>
                </a:solidFill>
              </a:rPr>
              <a:t>locations</a:t>
            </a:r>
            <a:endParaRPr lang="de-DE" sz="1600" b="0" i="0" u="none" strike="noStrike" cap="none">
              <a:solidFill>
                <a:schemeClr val="dk1"/>
              </a:solidFill>
              <a:latin typeface="Arial"/>
              <a:ea typeface="Arial"/>
              <a:cs typeface="Arial"/>
            </a:endParaRPr>
          </a:p>
          <a:p>
            <a:pPr marL="457200" indent="-330200">
              <a:buClr>
                <a:schemeClr val="dk1"/>
              </a:buClr>
              <a:buSzPts val="1600"/>
              <a:buFont typeface="Arial"/>
              <a:buChar char="•"/>
            </a:pPr>
            <a:r>
              <a:rPr lang="de-DE" sz="1600" b="0" i="0" u="none" strike="noStrike" cap="none" dirty="0">
                <a:solidFill>
                  <a:schemeClr val="dk1"/>
                </a:solidFill>
                <a:latin typeface="Arial"/>
                <a:ea typeface="Arial"/>
                <a:cs typeface="Arial"/>
                <a:sym typeface="Arial"/>
              </a:rPr>
              <a:t>DART </a:t>
            </a:r>
            <a:r>
              <a:rPr lang="de-DE" sz="1600" dirty="0" err="1">
                <a:solidFill>
                  <a:schemeClr val="dk1"/>
                </a:solidFill>
              </a:rPr>
              <a:t>to</a:t>
            </a:r>
            <a:r>
              <a:rPr lang="de-DE" sz="1600" dirty="0">
                <a:solidFill>
                  <a:schemeClr val="dk1"/>
                </a:solidFill>
              </a:rPr>
              <a:t> </a:t>
            </a:r>
            <a:r>
              <a:rPr lang="de-DE" sz="1600" b="0" i="0" u="none" strike="noStrike" cap="none" dirty="0" err="1">
                <a:solidFill>
                  <a:schemeClr val="dk1"/>
                </a:solidFill>
                <a:latin typeface="Arial"/>
                <a:ea typeface="Arial"/>
                <a:cs typeface="Arial"/>
                <a:sym typeface="Arial"/>
              </a:rPr>
              <a:t>assist</a:t>
            </a:r>
            <a:r>
              <a:rPr lang="de-DE" sz="1600" dirty="0">
                <a:solidFill>
                  <a:schemeClr val="dk1"/>
                </a:solidFill>
              </a:rPr>
              <a:t> in </a:t>
            </a:r>
            <a:r>
              <a:rPr lang="de-DE" sz="1600" dirty="0" err="1">
                <a:solidFill>
                  <a:schemeClr val="dk1"/>
                </a:solidFill>
              </a:rPr>
              <a:t>validating</a:t>
            </a:r>
            <a:r>
              <a:rPr lang="de-DE" sz="1600" b="0" i="0" u="none" strike="noStrike" cap="none" dirty="0">
                <a:solidFill>
                  <a:schemeClr val="dk1"/>
                </a:solidFill>
                <a:latin typeface="Arial"/>
                <a:ea typeface="Arial"/>
                <a:cs typeface="Arial"/>
                <a:sym typeface="Arial"/>
              </a:rPr>
              <a:t> </a:t>
            </a:r>
            <a:r>
              <a:rPr lang="de-DE" sz="1600" dirty="0" err="1">
                <a:solidFill>
                  <a:schemeClr val="dk1"/>
                </a:solidFill>
              </a:rPr>
              <a:t>initially</a:t>
            </a:r>
            <a:r>
              <a:rPr lang="de-DE" sz="1600" dirty="0">
                <a:solidFill>
                  <a:schemeClr val="dk1"/>
                </a:solidFill>
              </a:rPr>
              <a:t> </a:t>
            </a:r>
            <a:r>
              <a:rPr lang="de-DE" sz="1600" dirty="0" err="1">
                <a:solidFill>
                  <a:schemeClr val="dk1"/>
                </a:solidFill>
              </a:rPr>
              <a:t>identified</a:t>
            </a:r>
            <a:r>
              <a:rPr lang="de-DE" sz="1600" dirty="0">
                <a:solidFill>
                  <a:schemeClr val="dk1"/>
                </a:solidFill>
              </a:rPr>
              <a:t> potential </a:t>
            </a:r>
            <a:r>
              <a:rPr lang="de-DE" sz="1600" b="0" i="0" u="none" strike="noStrike" cap="none" dirty="0" err="1">
                <a:solidFill>
                  <a:schemeClr val="dk1"/>
                </a:solidFill>
                <a:latin typeface="Arial"/>
                <a:ea typeface="Arial"/>
                <a:cs typeface="Arial"/>
                <a:sym typeface="Arial"/>
              </a:rPr>
              <a:t>charging</a:t>
            </a:r>
            <a:r>
              <a:rPr lang="de-DE" sz="1600" b="0" i="0" u="none" strike="noStrike" cap="none" dirty="0">
                <a:solidFill>
                  <a:schemeClr val="dk1"/>
                </a:solidFill>
                <a:latin typeface="Arial"/>
                <a:ea typeface="Arial"/>
                <a:cs typeface="Arial"/>
                <a:sym typeface="Arial"/>
              </a:rPr>
              <a:t> </a:t>
            </a:r>
            <a:r>
              <a:rPr lang="de-DE" sz="1600" dirty="0" err="1">
                <a:solidFill>
                  <a:schemeClr val="dk1"/>
                </a:solidFill>
              </a:rPr>
              <a:t>locations</a:t>
            </a:r>
            <a:endParaRPr lang="de-DE" sz="1600" b="0" i="0" u="none" strike="noStrike" cap="none">
              <a:solidFill>
                <a:schemeClr val="dk1"/>
              </a:solidFill>
              <a:latin typeface="Arial"/>
              <a:ea typeface="Arial"/>
              <a:cs typeface="Arial"/>
            </a:endParaRPr>
          </a:p>
          <a:p>
            <a:pPr marL="457200" indent="-330200">
              <a:buClr>
                <a:schemeClr val="dk1"/>
              </a:buClr>
              <a:buSzPts val="1600"/>
              <a:buFont typeface="Arial"/>
              <a:buChar char="•"/>
            </a:pPr>
            <a:r>
              <a:rPr lang="de-DE" sz="1600" dirty="0">
                <a:solidFill>
                  <a:schemeClr val="dk1"/>
                </a:solidFill>
              </a:rPr>
              <a:t>Subsequent </a:t>
            </a:r>
            <a:r>
              <a:rPr lang="de-DE" sz="1600" dirty="0" err="1">
                <a:solidFill>
                  <a:schemeClr val="dk1"/>
                </a:solidFill>
              </a:rPr>
              <a:t>technical</a:t>
            </a:r>
            <a:r>
              <a:rPr lang="de-DE" sz="1600" dirty="0">
                <a:solidFill>
                  <a:schemeClr val="dk1"/>
                </a:solidFill>
              </a:rPr>
              <a:t> </a:t>
            </a:r>
            <a:r>
              <a:rPr lang="de-DE" sz="1600" dirty="0" err="1">
                <a:solidFill>
                  <a:schemeClr val="dk1"/>
                </a:solidFill>
              </a:rPr>
              <a:t>meetings</a:t>
            </a:r>
            <a:r>
              <a:rPr lang="de-DE" sz="1600" dirty="0">
                <a:solidFill>
                  <a:schemeClr val="dk1"/>
                </a:solidFill>
              </a:rPr>
              <a:t> </a:t>
            </a:r>
            <a:r>
              <a:rPr lang="de-DE" sz="1600" dirty="0" err="1">
                <a:solidFill>
                  <a:schemeClr val="dk1"/>
                </a:solidFill>
              </a:rPr>
              <a:t>to</a:t>
            </a:r>
            <a:r>
              <a:rPr lang="de-DE" sz="1600" dirty="0">
                <a:solidFill>
                  <a:schemeClr val="dk1"/>
                </a:solidFill>
              </a:rPr>
              <a:t> </a:t>
            </a:r>
            <a:r>
              <a:rPr lang="de-DE" sz="1600" dirty="0" err="1">
                <a:solidFill>
                  <a:schemeClr val="dk1"/>
                </a:solidFill>
              </a:rPr>
              <a:t>define</a:t>
            </a:r>
            <a:r>
              <a:rPr lang="de-DE" sz="1600" dirty="0">
                <a:solidFill>
                  <a:schemeClr val="dk1"/>
                </a:solidFill>
              </a:rPr>
              <a:t> support </a:t>
            </a:r>
            <a:r>
              <a:rPr lang="de-DE" sz="1600" dirty="0" err="1">
                <a:solidFill>
                  <a:schemeClr val="dk1"/>
                </a:solidFill>
              </a:rPr>
              <a:t>for</a:t>
            </a:r>
            <a:r>
              <a:rPr lang="de-DE" sz="1600" dirty="0">
                <a:solidFill>
                  <a:schemeClr val="dk1"/>
                </a:solidFill>
              </a:rPr>
              <a:t> </a:t>
            </a:r>
            <a:r>
              <a:rPr lang="de-DE" sz="1600" dirty="0" err="1">
                <a:solidFill>
                  <a:schemeClr val="dk1"/>
                </a:solidFill>
              </a:rPr>
              <a:t>functionalities</a:t>
            </a:r>
            <a:r>
              <a:rPr lang="de-DE" sz="1600" dirty="0">
                <a:solidFill>
                  <a:schemeClr val="dk1"/>
                </a:solidFill>
              </a:rPr>
              <a:t> </a:t>
            </a:r>
            <a:r>
              <a:rPr lang="de-DE" sz="1600" dirty="0" err="1">
                <a:solidFill>
                  <a:schemeClr val="dk1"/>
                </a:solidFill>
              </a:rPr>
              <a:t>of</a:t>
            </a:r>
            <a:r>
              <a:rPr lang="de-DE" sz="1600" dirty="0">
                <a:solidFill>
                  <a:schemeClr val="dk1"/>
                </a:solidFill>
              </a:rPr>
              <a:t> </a:t>
            </a:r>
            <a:r>
              <a:rPr lang="de-DE" sz="1600" dirty="0" err="1">
                <a:solidFill>
                  <a:schemeClr val="dk1"/>
                </a:solidFill>
              </a:rPr>
              <a:t>the</a:t>
            </a:r>
            <a:r>
              <a:rPr lang="de-DE" sz="1600" dirty="0">
                <a:solidFill>
                  <a:schemeClr val="dk1"/>
                </a:solidFill>
              </a:rPr>
              <a:t> DART City Navigator App</a:t>
            </a:r>
            <a:endParaRPr lang="de-DE" sz="1600" b="0" i="0" u="none" strike="noStrike" cap="none" dirty="0">
              <a:solidFill>
                <a:schemeClr val="dk1"/>
              </a:solidFill>
              <a:latin typeface="Arial"/>
              <a:ea typeface="Arial"/>
              <a:cs typeface="Arial"/>
            </a:endParaRPr>
          </a:p>
          <a:p>
            <a:pPr marL="457200" indent="-330200">
              <a:buClr>
                <a:schemeClr val="dk1"/>
              </a:buClr>
              <a:buSzPts val="1600"/>
              <a:buFont typeface="Arial"/>
              <a:buChar char="•"/>
            </a:pPr>
            <a:r>
              <a:rPr lang="de-DE" sz="1600" dirty="0">
                <a:solidFill>
                  <a:schemeClr val="dk1"/>
                </a:solidFill>
              </a:rPr>
              <a:t>Regional and city-</a:t>
            </a:r>
            <a:r>
              <a:rPr lang="de-DE" sz="1600" dirty="0" err="1">
                <a:solidFill>
                  <a:schemeClr val="dk1"/>
                </a:solidFill>
              </a:rPr>
              <a:t>specific</a:t>
            </a:r>
            <a:r>
              <a:rPr lang="de-DE" sz="1600" dirty="0">
                <a:solidFill>
                  <a:schemeClr val="dk1"/>
                </a:solidFill>
              </a:rPr>
              <a:t> </a:t>
            </a:r>
            <a:r>
              <a:rPr lang="de-DE" sz="1600" dirty="0" err="1">
                <a:solidFill>
                  <a:schemeClr val="dk1"/>
                </a:solidFill>
              </a:rPr>
              <a:t>traning</a:t>
            </a:r>
            <a:r>
              <a:rPr lang="de-DE" sz="1600" dirty="0">
                <a:solidFill>
                  <a:schemeClr val="dk1"/>
                </a:solidFill>
              </a:rPr>
              <a:t> </a:t>
            </a:r>
            <a:r>
              <a:rPr lang="de-DE" sz="1600" dirty="0" err="1">
                <a:solidFill>
                  <a:schemeClr val="dk1"/>
                </a:solidFill>
              </a:rPr>
              <a:t>sessions</a:t>
            </a:r>
            <a:r>
              <a:rPr lang="de-DE" sz="1600" dirty="0">
                <a:solidFill>
                  <a:schemeClr val="dk1"/>
                </a:solidFill>
              </a:rPr>
              <a:t> </a:t>
            </a:r>
            <a:r>
              <a:rPr lang="de-DE" sz="1600" dirty="0" err="1">
                <a:solidFill>
                  <a:schemeClr val="dk1"/>
                </a:solidFill>
              </a:rPr>
              <a:t>being</a:t>
            </a:r>
            <a:r>
              <a:rPr lang="de-DE" sz="1600" dirty="0">
                <a:solidFill>
                  <a:schemeClr val="dk1"/>
                </a:solidFill>
              </a:rPr>
              <a:t> </a:t>
            </a:r>
            <a:r>
              <a:rPr lang="de-DE" sz="1600" dirty="0" err="1">
                <a:solidFill>
                  <a:schemeClr val="dk1"/>
                </a:solidFill>
              </a:rPr>
              <a:t>planned</a:t>
            </a:r>
            <a:r>
              <a:rPr lang="de-DE" sz="1600" dirty="0">
                <a:solidFill>
                  <a:schemeClr val="dk1"/>
                </a:solidFill>
              </a:rPr>
              <a:t> </a:t>
            </a:r>
            <a:r>
              <a:rPr lang="de-DE" sz="1600" dirty="0" err="1">
                <a:solidFill>
                  <a:schemeClr val="dk1"/>
                </a:solidFill>
              </a:rPr>
              <a:t>for</a:t>
            </a:r>
            <a:r>
              <a:rPr lang="de-DE" sz="1600" dirty="0">
                <a:solidFill>
                  <a:schemeClr val="dk1"/>
                </a:solidFill>
              </a:rPr>
              <a:t> Sept/</a:t>
            </a:r>
            <a:r>
              <a:rPr lang="de-DE" sz="1600" dirty="0" err="1">
                <a:solidFill>
                  <a:schemeClr val="dk1"/>
                </a:solidFill>
              </a:rPr>
              <a:t>Oct</a:t>
            </a:r>
            <a:r>
              <a:rPr lang="de-DE" sz="1600" dirty="0">
                <a:solidFill>
                  <a:schemeClr val="dk1"/>
                </a:solidFill>
              </a:rPr>
              <a:t> 2021</a:t>
            </a:r>
          </a:p>
          <a:p>
            <a:pPr marL="457200" indent="-330200">
              <a:buClr>
                <a:schemeClr val="dk1"/>
              </a:buClr>
              <a:buSzPts val="1600"/>
              <a:buFont typeface="Arial"/>
              <a:buChar char="•"/>
            </a:pPr>
            <a:endParaRPr lang="de-DE" sz="1600">
              <a:solidFill>
                <a:schemeClr val="dk1"/>
              </a:solidFill>
            </a:endParaRPr>
          </a:p>
        </p:txBody>
      </p:sp>
      <p:pic>
        <p:nvPicPr>
          <p:cNvPr id="468" name="Google Shape;468;p26" descr="33511442606_d6d24e1280_z.jpg"/>
          <p:cNvPicPr preferRelativeResize="0"/>
          <p:nvPr/>
        </p:nvPicPr>
        <p:blipFill rotWithShape="1">
          <a:blip r:embed="rId3" cstate="email">
            <a:alphaModFix/>
            <a:extLst>
              <a:ext uri="{28A0092B-C50C-407E-A947-70E740481C1C}">
                <a14:useLocalDpi xmlns:a14="http://schemas.microsoft.com/office/drawing/2010/main"/>
              </a:ext>
            </a:extLst>
          </a:blip>
          <a:srcRect r="-2"/>
          <a:stretch/>
        </p:blipFill>
        <p:spPr>
          <a:xfrm>
            <a:off x="5975896" y="-1"/>
            <a:ext cx="6216104" cy="3333750"/>
          </a:xfrm>
          <a:custGeom>
            <a:avLst/>
            <a:gdLst/>
            <a:ahLst/>
            <a:cxnLst/>
            <a:rect l="l" t="t" r="r" b="b"/>
            <a:pathLst>
              <a:path w="6216104" h="3333750" extrusionOk="0">
                <a:moveTo>
                  <a:pt x="485126" y="0"/>
                </a:moveTo>
                <a:lnTo>
                  <a:pt x="6216104" y="0"/>
                </a:lnTo>
                <a:lnTo>
                  <a:pt x="6216104" y="3333750"/>
                </a:lnTo>
                <a:lnTo>
                  <a:pt x="110704" y="3333750"/>
                </a:lnTo>
                <a:lnTo>
                  <a:pt x="109716" y="3326101"/>
                </a:lnTo>
                <a:cubicBezTo>
                  <a:pt x="100334" y="3271963"/>
                  <a:pt x="86998" y="3218512"/>
                  <a:pt x="74044" y="3165061"/>
                </a:cubicBezTo>
                <a:cubicBezTo>
                  <a:pt x="58041" y="3099154"/>
                  <a:pt x="57089" y="3034817"/>
                  <a:pt x="73282" y="2968910"/>
                </a:cubicBezTo>
                <a:cubicBezTo>
                  <a:pt x="85094" y="2921245"/>
                  <a:pt x="65661" y="2876129"/>
                  <a:pt x="52327" y="2831604"/>
                </a:cubicBezTo>
                <a:cubicBezTo>
                  <a:pt x="49661" y="2822385"/>
                  <a:pt x="39183" y="2813754"/>
                  <a:pt x="30228" y="2808850"/>
                </a:cubicBezTo>
                <a:cubicBezTo>
                  <a:pt x="-1397" y="2791196"/>
                  <a:pt x="-6349" y="2761970"/>
                  <a:pt x="6795" y="2725094"/>
                </a:cubicBezTo>
                <a:cubicBezTo>
                  <a:pt x="17084" y="2695868"/>
                  <a:pt x="30800" y="2669191"/>
                  <a:pt x="55185" y="2645455"/>
                </a:cubicBezTo>
                <a:cubicBezTo>
                  <a:pt x="83760" y="2617603"/>
                  <a:pt x="116337" y="2588768"/>
                  <a:pt x="128339" y="2545615"/>
                </a:cubicBezTo>
                <a:cubicBezTo>
                  <a:pt x="133482" y="2526980"/>
                  <a:pt x="134244" y="2510897"/>
                  <a:pt x="128909" y="2491281"/>
                </a:cubicBezTo>
                <a:cubicBezTo>
                  <a:pt x="118623" y="2453227"/>
                  <a:pt x="111383" y="2414980"/>
                  <a:pt x="143198" y="2379279"/>
                </a:cubicBezTo>
                <a:cubicBezTo>
                  <a:pt x="160725" y="2359664"/>
                  <a:pt x="171965" y="2333183"/>
                  <a:pt x="167583" y="2301603"/>
                </a:cubicBezTo>
                <a:cubicBezTo>
                  <a:pt x="162059" y="2262177"/>
                  <a:pt x="175965" y="2226281"/>
                  <a:pt x="196540" y="2192740"/>
                </a:cubicBezTo>
                <a:cubicBezTo>
                  <a:pt x="203970" y="2180774"/>
                  <a:pt x="208160" y="2166063"/>
                  <a:pt x="211780" y="2152137"/>
                </a:cubicBezTo>
                <a:cubicBezTo>
                  <a:pt x="220163" y="2119968"/>
                  <a:pt x="227593" y="2087602"/>
                  <a:pt x="234451" y="2055042"/>
                </a:cubicBezTo>
                <a:cubicBezTo>
                  <a:pt x="240165" y="2028365"/>
                  <a:pt x="244357" y="2001493"/>
                  <a:pt x="249310" y="1974618"/>
                </a:cubicBezTo>
                <a:cubicBezTo>
                  <a:pt x="254644" y="1945197"/>
                  <a:pt x="267028" y="1921855"/>
                  <a:pt x="295793" y="1909694"/>
                </a:cubicBezTo>
                <a:cubicBezTo>
                  <a:pt x="304937" y="1905771"/>
                  <a:pt x="312178" y="1896356"/>
                  <a:pt x="319798" y="1888901"/>
                </a:cubicBezTo>
                <a:cubicBezTo>
                  <a:pt x="325322" y="1883606"/>
                  <a:pt x="329514" y="1876543"/>
                  <a:pt x="335228" y="1871640"/>
                </a:cubicBezTo>
                <a:cubicBezTo>
                  <a:pt x="365329" y="1845943"/>
                  <a:pt x="395618" y="1820640"/>
                  <a:pt x="425719" y="1795142"/>
                </a:cubicBezTo>
                <a:cubicBezTo>
                  <a:pt x="428577" y="1792590"/>
                  <a:pt x="432006" y="1789845"/>
                  <a:pt x="433340" y="1786511"/>
                </a:cubicBezTo>
                <a:cubicBezTo>
                  <a:pt x="447246" y="1751988"/>
                  <a:pt x="460390" y="1717073"/>
                  <a:pt x="475061" y="1682944"/>
                </a:cubicBezTo>
                <a:cubicBezTo>
                  <a:pt x="480775" y="1669800"/>
                  <a:pt x="487823" y="1656267"/>
                  <a:pt x="497730" y="1646459"/>
                </a:cubicBezTo>
                <a:cubicBezTo>
                  <a:pt x="520210" y="1624098"/>
                  <a:pt x="544595" y="1603698"/>
                  <a:pt x="554311" y="1571529"/>
                </a:cubicBezTo>
                <a:cubicBezTo>
                  <a:pt x="557168" y="1562114"/>
                  <a:pt x="558692" y="1550935"/>
                  <a:pt x="556216" y="1541910"/>
                </a:cubicBezTo>
                <a:cubicBezTo>
                  <a:pt x="545929" y="1505229"/>
                  <a:pt x="533165" y="1469335"/>
                  <a:pt x="522307" y="1432851"/>
                </a:cubicBezTo>
                <a:cubicBezTo>
                  <a:pt x="515638" y="1409705"/>
                  <a:pt x="507636" y="1388716"/>
                  <a:pt x="484013" y="1377535"/>
                </a:cubicBezTo>
                <a:cubicBezTo>
                  <a:pt x="477347" y="1374398"/>
                  <a:pt x="470107" y="1365570"/>
                  <a:pt x="468773" y="1358313"/>
                </a:cubicBezTo>
                <a:cubicBezTo>
                  <a:pt x="460200" y="1311630"/>
                  <a:pt x="456010" y="1265534"/>
                  <a:pt x="485157" y="1222576"/>
                </a:cubicBezTo>
                <a:cubicBezTo>
                  <a:pt x="491443" y="1213555"/>
                  <a:pt x="491443" y="1196684"/>
                  <a:pt x="488777" y="1184720"/>
                </a:cubicBezTo>
                <a:cubicBezTo>
                  <a:pt x="478871" y="1138623"/>
                  <a:pt x="475441" y="1094882"/>
                  <a:pt x="507066" y="1054866"/>
                </a:cubicBezTo>
                <a:cubicBezTo>
                  <a:pt x="510876" y="1050159"/>
                  <a:pt x="507446" y="1035056"/>
                  <a:pt x="502684" y="1027995"/>
                </a:cubicBezTo>
                <a:cubicBezTo>
                  <a:pt x="456200" y="959929"/>
                  <a:pt x="455056" y="922662"/>
                  <a:pt x="499064" y="853028"/>
                </a:cubicBezTo>
                <a:cubicBezTo>
                  <a:pt x="501922" y="848516"/>
                  <a:pt x="505160" y="842633"/>
                  <a:pt x="509542" y="840866"/>
                </a:cubicBezTo>
                <a:cubicBezTo>
                  <a:pt x="537547" y="828900"/>
                  <a:pt x="538309" y="803401"/>
                  <a:pt x="540595" y="778095"/>
                </a:cubicBezTo>
                <a:cubicBezTo>
                  <a:pt x="543071" y="750244"/>
                  <a:pt x="546309" y="722389"/>
                  <a:pt x="548595" y="694341"/>
                </a:cubicBezTo>
                <a:cubicBezTo>
                  <a:pt x="548977" y="689436"/>
                  <a:pt x="547453" y="683943"/>
                  <a:pt x="545737" y="679040"/>
                </a:cubicBezTo>
                <a:cubicBezTo>
                  <a:pt x="539451" y="660210"/>
                  <a:pt x="530307" y="641968"/>
                  <a:pt x="526497" y="622548"/>
                </a:cubicBezTo>
                <a:cubicBezTo>
                  <a:pt x="518304" y="580573"/>
                  <a:pt x="501922" y="539970"/>
                  <a:pt x="508590" y="495638"/>
                </a:cubicBezTo>
                <a:cubicBezTo>
                  <a:pt x="509732" y="487990"/>
                  <a:pt x="504208" y="479162"/>
                  <a:pt x="502112" y="470924"/>
                </a:cubicBezTo>
                <a:cubicBezTo>
                  <a:pt x="498492" y="456017"/>
                  <a:pt x="493349" y="441500"/>
                  <a:pt x="492015" y="426397"/>
                </a:cubicBezTo>
                <a:cubicBezTo>
                  <a:pt x="488585" y="386383"/>
                  <a:pt x="485537" y="345976"/>
                  <a:pt x="485347" y="305764"/>
                </a:cubicBezTo>
                <a:cubicBezTo>
                  <a:pt x="485157" y="286346"/>
                  <a:pt x="492395" y="266927"/>
                  <a:pt x="495254" y="247312"/>
                </a:cubicBezTo>
                <a:cubicBezTo>
                  <a:pt x="496588" y="238486"/>
                  <a:pt x="498874" y="224165"/>
                  <a:pt x="494682" y="221224"/>
                </a:cubicBezTo>
                <a:cubicBezTo>
                  <a:pt x="462869" y="198471"/>
                  <a:pt x="468965" y="166498"/>
                  <a:pt x="469345" y="134133"/>
                </a:cubicBezTo>
                <a:cubicBezTo>
                  <a:pt x="469726" y="98433"/>
                  <a:pt x="476632" y="63322"/>
                  <a:pt x="482013" y="27991"/>
                </a:cubicBezTo>
                <a:close/>
              </a:path>
            </a:pathLst>
          </a:custGeom>
          <a:noFill/>
          <a:ln>
            <a:noFill/>
          </a:ln>
        </p:spPr>
      </p:pic>
      <p:pic>
        <p:nvPicPr>
          <p:cNvPr id="469" name="Google Shape;469;p26" descr="33552358655_e8dc08ab63_z.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83" y="-2890"/>
            <a:ext cx="6095217" cy="3333750"/>
          </a:xfrm>
          <a:custGeom>
            <a:avLst/>
            <a:gdLst/>
            <a:ahLst/>
            <a:cxnLst/>
            <a:rect l="l" t="t" r="r" b="b"/>
            <a:pathLst>
              <a:path w="6095237" h="3333750" extrusionOk="0">
                <a:moveTo>
                  <a:pt x="0" y="0"/>
                </a:moveTo>
                <a:lnTo>
                  <a:pt x="6019574" y="0"/>
                </a:lnTo>
                <a:lnTo>
                  <a:pt x="6029175" y="80583"/>
                </a:lnTo>
                <a:cubicBezTo>
                  <a:pt x="6030319" y="88822"/>
                  <a:pt x="6032413" y="98237"/>
                  <a:pt x="6037177" y="104514"/>
                </a:cubicBezTo>
                <a:cubicBezTo>
                  <a:pt x="6069182" y="147470"/>
                  <a:pt x="6078135" y="199649"/>
                  <a:pt x="6075089" y="249272"/>
                </a:cubicBezTo>
                <a:cubicBezTo>
                  <a:pt x="6072800" y="288308"/>
                  <a:pt x="6071086" y="326557"/>
                  <a:pt x="6074324" y="365198"/>
                </a:cubicBezTo>
                <a:cubicBezTo>
                  <a:pt x="6074516" y="368141"/>
                  <a:pt x="6074134" y="372064"/>
                  <a:pt x="6072610" y="374220"/>
                </a:cubicBezTo>
                <a:cubicBezTo>
                  <a:pt x="6062514" y="387559"/>
                  <a:pt x="6061752" y="401485"/>
                  <a:pt x="6060038" y="418552"/>
                </a:cubicBezTo>
                <a:cubicBezTo>
                  <a:pt x="6057560" y="442679"/>
                  <a:pt x="6059276" y="464843"/>
                  <a:pt x="6063466" y="487205"/>
                </a:cubicBezTo>
                <a:cubicBezTo>
                  <a:pt x="6066514" y="503486"/>
                  <a:pt x="6072800" y="519961"/>
                  <a:pt x="6080803" y="534478"/>
                </a:cubicBezTo>
                <a:cubicBezTo>
                  <a:pt x="6092043" y="554679"/>
                  <a:pt x="6096423" y="574101"/>
                  <a:pt x="6081565" y="593322"/>
                </a:cubicBezTo>
                <a:cubicBezTo>
                  <a:pt x="6065752" y="614113"/>
                  <a:pt x="6071276" y="637652"/>
                  <a:pt x="6070706" y="660603"/>
                </a:cubicBezTo>
                <a:cubicBezTo>
                  <a:pt x="6070514" y="670605"/>
                  <a:pt x="6070896" y="681198"/>
                  <a:pt x="6068420" y="690809"/>
                </a:cubicBezTo>
                <a:cubicBezTo>
                  <a:pt x="6061370" y="718661"/>
                  <a:pt x="6050702" y="745535"/>
                  <a:pt x="6045940" y="773781"/>
                </a:cubicBezTo>
                <a:cubicBezTo>
                  <a:pt x="6043273" y="789474"/>
                  <a:pt x="6048036" y="806930"/>
                  <a:pt x="6051464" y="823213"/>
                </a:cubicBezTo>
                <a:cubicBezTo>
                  <a:pt x="6055084" y="839689"/>
                  <a:pt x="6060608" y="855968"/>
                  <a:pt x="6066324" y="871859"/>
                </a:cubicBezTo>
                <a:cubicBezTo>
                  <a:pt x="6070134" y="882645"/>
                  <a:pt x="6073754" y="894414"/>
                  <a:pt x="6080613" y="903045"/>
                </a:cubicBezTo>
                <a:cubicBezTo>
                  <a:pt x="6096233" y="922662"/>
                  <a:pt x="6098901" y="942864"/>
                  <a:pt x="6090709" y="966011"/>
                </a:cubicBezTo>
                <a:cubicBezTo>
                  <a:pt x="6089375" y="969541"/>
                  <a:pt x="6089375" y="973659"/>
                  <a:pt x="6089185" y="977582"/>
                </a:cubicBezTo>
                <a:cubicBezTo>
                  <a:pt x="6085185" y="1040355"/>
                  <a:pt x="6082707" y="1103121"/>
                  <a:pt x="6076611" y="1165498"/>
                </a:cubicBezTo>
                <a:cubicBezTo>
                  <a:pt x="6074134" y="1190799"/>
                  <a:pt x="6063276" y="1215122"/>
                  <a:pt x="6056418" y="1240034"/>
                </a:cubicBezTo>
                <a:cubicBezTo>
                  <a:pt x="6055084" y="1245135"/>
                  <a:pt x="6052988" y="1250824"/>
                  <a:pt x="6053942" y="1255923"/>
                </a:cubicBezTo>
                <a:cubicBezTo>
                  <a:pt x="6063466" y="1311432"/>
                  <a:pt x="6049560" y="1363414"/>
                  <a:pt x="6031271" y="1414609"/>
                </a:cubicBezTo>
                <a:cubicBezTo>
                  <a:pt x="6029365" y="1419903"/>
                  <a:pt x="6029937" y="1426376"/>
                  <a:pt x="6030319" y="1432262"/>
                </a:cubicBezTo>
                <a:cubicBezTo>
                  <a:pt x="6031651" y="1448740"/>
                  <a:pt x="6038319" y="1466588"/>
                  <a:pt x="6034319" y="1481495"/>
                </a:cubicBezTo>
                <a:cubicBezTo>
                  <a:pt x="6023269" y="1521118"/>
                  <a:pt x="6009934" y="1560348"/>
                  <a:pt x="5993170" y="1597617"/>
                </a:cubicBezTo>
                <a:cubicBezTo>
                  <a:pt x="5976215" y="1635476"/>
                  <a:pt x="5961927" y="1670585"/>
                  <a:pt x="5979071" y="1713934"/>
                </a:cubicBezTo>
                <a:cubicBezTo>
                  <a:pt x="5986312" y="1732372"/>
                  <a:pt x="5981167" y="1756694"/>
                  <a:pt x="5979263" y="1777881"/>
                </a:cubicBezTo>
                <a:cubicBezTo>
                  <a:pt x="5977739" y="1793374"/>
                  <a:pt x="5969165" y="1808282"/>
                  <a:pt x="5969165" y="1823583"/>
                </a:cubicBezTo>
                <a:cubicBezTo>
                  <a:pt x="5969165" y="1864385"/>
                  <a:pt x="5959069" y="1900670"/>
                  <a:pt x="5938494" y="1935977"/>
                </a:cubicBezTo>
                <a:cubicBezTo>
                  <a:pt x="5930494" y="1949711"/>
                  <a:pt x="5935828" y="1971091"/>
                  <a:pt x="5933732" y="1988939"/>
                </a:cubicBezTo>
                <a:cubicBezTo>
                  <a:pt x="5931256" y="2007771"/>
                  <a:pt x="5928970" y="2027187"/>
                  <a:pt x="5923443" y="2045235"/>
                </a:cubicBezTo>
                <a:cubicBezTo>
                  <a:pt x="5908965" y="2091918"/>
                  <a:pt x="5892582" y="2138014"/>
                  <a:pt x="5877342" y="2184501"/>
                </a:cubicBezTo>
                <a:cubicBezTo>
                  <a:pt x="5864767" y="2222749"/>
                  <a:pt x="5874674" y="2260413"/>
                  <a:pt x="5880008" y="2298269"/>
                </a:cubicBezTo>
                <a:cubicBezTo>
                  <a:pt x="5883438" y="2322005"/>
                  <a:pt x="5891630" y="2344167"/>
                  <a:pt x="5879438" y="2370844"/>
                </a:cubicBezTo>
                <a:cubicBezTo>
                  <a:pt x="5867816" y="2396344"/>
                  <a:pt x="5870484" y="2428709"/>
                  <a:pt x="5864197" y="2457348"/>
                </a:cubicBezTo>
                <a:cubicBezTo>
                  <a:pt x="5858863" y="2481477"/>
                  <a:pt x="5850289" y="2504816"/>
                  <a:pt x="5841907" y="2528158"/>
                </a:cubicBezTo>
                <a:cubicBezTo>
                  <a:pt x="5830476" y="2559935"/>
                  <a:pt x="5818476" y="2591317"/>
                  <a:pt x="5824190" y="2626038"/>
                </a:cubicBezTo>
                <a:cubicBezTo>
                  <a:pt x="5830668" y="2665466"/>
                  <a:pt x="5806284" y="2692532"/>
                  <a:pt x="5790089" y="2723527"/>
                </a:cubicBezTo>
                <a:cubicBezTo>
                  <a:pt x="5779041" y="2744906"/>
                  <a:pt x="5770848" y="2768247"/>
                  <a:pt x="5763990" y="2791590"/>
                </a:cubicBezTo>
                <a:cubicBezTo>
                  <a:pt x="5755036" y="2822776"/>
                  <a:pt x="5749702" y="2854945"/>
                  <a:pt x="5740939" y="2886329"/>
                </a:cubicBezTo>
                <a:cubicBezTo>
                  <a:pt x="5727795" y="2933799"/>
                  <a:pt x="5717507" y="2981857"/>
                  <a:pt x="5724747" y="3031285"/>
                </a:cubicBezTo>
                <a:cubicBezTo>
                  <a:pt x="5727985" y="3054039"/>
                  <a:pt x="5727795" y="3075225"/>
                  <a:pt x="5723031" y="3097977"/>
                </a:cubicBezTo>
                <a:cubicBezTo>
                  <a:pt x="5715221" y="3135244"/>
                  <a:pt x="5714268" y="3173494"/>
                  <a:pt x="5685122" y="3203506"/>
                </a:cubicBezTo>
                <a:cubicBezTo>
                  <a:pt x="5674833" y="3214098"/>
                  <a:pt x="5672167" y="3233124"/>
                  <a:pt x="5666833" y="3248621"/>
                </a:cubicBezTo>
                <a:cubicBezTo>
                  <a:pt x="5660545" y="3266470"/>
                  <a:pt x="5663785" y="3279612"/>
                  <a:pt x="5682073" y="3289224"/>
                </a:cubicBezTo>
                <a:cubicBezTo>
                  <a:pt x="5690264" y="3293538"/>
                  <a:pt x="5698266" y="3305897"/>
                  <a:pt x="5699600" y="3315508"/>
                </a:cubicBezTo>
                <a:lnTo>
                  <a:pt x="5699134" y="3333750"/>
                </a:lnTo>
                <a:lnTo>
                  <a:pt x="0" y="3333750"/>
                </a:lnTo>
                <a:close/>
              </a:path>
            </a:pathLst>
          </a:cu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9"/>
          <p:cNvSpPr/>
          <p:nvPr/>
        </p:nvSpPr>
        <p:spPr>
          <a:xfrm>
            <a:off x="1862254" y="2576145"/>
            <a:ext cx="223024" cy="4281855"/>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6" name="Google Shape;476;p69"/>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dirty="0"/>
              <a:t>25</a:t>
            </a:fld>
            <a:endParaRPr dirty="0"/>
          </a:p>
        </p:txBody>
      </p:sp>
      <p:sp>
        <p:nvSpPr>
          <p:cNvPr id="477" name="Google Shape;477;p69"/>
          <p:cNvSpPr/>
          <p:nvPr/>
        </p:nvSpPr>
        <p:spPr>
          <a:xfrm>
            <a:off x="557897" y="723526"/>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dirty="0">
                <a:solidFill>
                  <a:schemeClr val="dk1"/>
                </a:solidFill>
                <a:latin typeface="Arial"/>
                <a:ea typeface="Arial"/>
                <a:cs typeface="Arial"/>
                <a:sym typeface="Arial"/>
              </a:rPr>
              <a:t>PROGRESS TOWARDS IMPLEMENTATION</a:t>
            </a:r>
            <a:endParaRPr sz="2400" b="0" i="0" u="none" strike="noStrike" cap="none" dirty="0">
              <a:solidFill>
                <a:schemeClr val="dk1"/>
              </a:solidFill>
              <a:latin typeface="Arial"/>
              <a:ea typeface="Arial"/>
              <a:cs typeface="Arial"/>
              <a:sym typeface="Arial"/>
            </a:endParaRPr>
          </a:p>
        </p:txBody>
      </p:sp>
      <p:sp>
        <p:nvSpPr>
          <p:cNvPr id="478" name="Google Shape;478;p69"/>
          <p:cNvSpPr/>
          <p:nvPr/>
        </p:nvSpPr>
        <p:spPr>
          <a:xfrm>
            <a:off x="557897" y="1105908"/>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dirty="0">
                <a:solidFill>
                  <a:schemeClr val="dk1"/>
                </a:solidFill>
                <a:latin typeface="Arial"/>
                <a:ea typeface="Arial"/>
                <a:cs typeface="Arial"/>
                <a:sym typeface="Arial"/>
              </a:rPr>
              <a:t>KIGALI (RWANDA)</a:t>
            </a:r>
            <a:endParaRPr sz="2400" b="0" i="0" u="none" strike="noStrike" cap="none" dirty="0">
              <a:solidFill>
                <a:schemeClr val="dk1"/>
              </a:solidFill>
              <a:latin typeface="Arial"/>
              <a:ea typeface="Arial"/>
              <a:cs typeface="Arial"/>
              <a:sym typeface="Arial"/>
            </a:endParaRPr>
          </a:p>
        </p:txBody>
      </p:sp>
      <p:sp>
        <p:nvSpPr>
          <p:cNvPr id="479" name="Google Shape;479;p69"/>
          <p:cNvSpPr/>
          <p:nvPr/>
        </p:nvSpPr>
        <p:spPr>
          <a:xfrm>
            <a:off x="642594" y="1808499"/>
            <a:ext cx="2669400" cy="615300"/>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0" name="Google Shape;480;p69"/>
          <p:cNvSpPr/>
          <p:nvPr/>
        </p:nvSpPr>
        <p:spPr>
          <a:xfrm>
            <a:off x="642594" y="2878323"/>
            <a:ext cx="2669400" cy="615300"/>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1" name="Google Shape;481;p69"/>
          <p:cNvSpPr txBox="1"/>
          <p:nvPr/>
        </p:nvSpPr>
        <p:spPr>
          <a:xfrm>
            <a:off x="642593" y="1854512"/>
            <a:ext cx="26694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dirty="0">
                <a:solidFill>
                  <a:schemeClr val="lt1"/>
                </a:solidFill>
                <a:latin typeface="Arial"/>
                <a:ea typeface="Arial"/>
                <a:cs typeface="Arial"/>
                <a:sym typeface="Arial"/>
              </a:rPr>
              <a:t>PILOT NAME</a:t>
            </a:r>
            <a:endParaRPr sz="1400" b="0" i="0" u="none" strike="noStrike" cap="none" dirty="0">
              <a:solidFill>
                <a:srgbClr val="000000"/>
              </a:solidFill>
              <a:latin typeface="Arial"/>
              <a:ea typeface="Arial"/>
              <a:cs typeface="Arial"/>
              <a:sym typeface="Arial"/>
            </a:endParaRPr>
          </a:p>
        </p:txBody>
      </p:sp>
      <p:sp>
        <p:nvSpPr>
          <p:cNvPr id="482" name="Google Shape;482;p69"/>
          <p:cNvSpPr txBox="1"/>
          <p:nvPr/>
        </p:nvSpPr>
        <p:spPr>
          <a:xfrm>
            <a:off x="642593" y="3002393"/>
            <a:ext cx="2669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dirty="0">
                <a:solidFill>
                  <a:schemeClr val="lt1"/>
                </a:solidFill>
                <a:latin typeface="Arial"/>
                <a:ea typeface="Arial"/>
                <a:cs typeface="Arial"/>
                <a:sym typeface="Arial"/>
              </a:rPr>
              <a:t>PARTNERS INVOLVED</a:t>
            </a:r>
            <a:endParaRPr sz="1400" b="0" i="0" u="none" strike="noStrike" cap="none" dirty="0">
              <a:solidFill>
                <a:srgbClr val="000000"/>
              </a:solidFill>
              <a:latin typeface="Arial"/>
              <a:ea typeface="Arial"/>
              <a:cs typeface="Arial"/>
              <a:sym typeface="Arial"/>
            </a:endParaRPr>
          </a:p>
        </p:txBody>
      </p:sp>
      <p:sp>
        <p:nvSpPr>
          <p:cNvPr id="483" name="Google Shape;483;p69"/>
          <p:cNvSpPr/>
          <p:nvPr/>
        </p:nvSpPr>
        <p:spPr>
          <a:xfrm>
            <a:off x="642593" y="3730701"/>
            <a:ext cx="2669400" cy="615300"/>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69"/>
          <p:cNvSpPr txBox="1"/>
          <p:nvPr/>
        </p:nvSpPr>
        <p:spPr>
          <a:xfrm>
            <a:off x="642593" y="3774892"/>
            <a:ext cx="26694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dirty="0">
                <a:solidFill>
                  <a:schemeClr val="lt1"/>
                </a:solidFill>
                <a:latin typeface="Arial"/>
                <a:ea typeface="Arial"/>
                <a:cs typeface="Arial"/>
                <a:sym typeface="Arial"/>
              </a:rPr>
              <a:t>PROGRESS</a:t>
            </a:r>
            <a:endParaRPr sz="1400" b="0" i="0" u="none" strike="noStrike" cap="none" dirty="0">
              <a:solidFill>
                <a:srgbClr val="000000"/>
              </a:solidFill>
              <a:latin typeface="Arial"/>
              <a:ea typeface="Arial"/>
              <a:cs typeface="Arial"/>
              <a:sym typeface="Arial"/>
            </a:endParaRPr>
          </a:p>
        </p:txBody>
      </p:sp>
      <p:sp>
        <p:nvSpPr>
          <p:cNvPr id="485" name="Google Shape;485;p69"/>
          <p:cNvSpPr/>
          <p:nvPr/>
        </p:nvSpPr>
        <p:spPr>
          <a:xfrm>
            <a:off x="3442346" y="1648375"/>
            <a:ext cx="8558307" cy="10820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dirty="0">
                <a:solidFill>
                  <a:schemeClr val="dk1"/>
                </a:solidFill>
                <a:latin typeface="Arial"/>
                <a:ea typeface="Arial"/>
                <a:cs typeface="Arial"/>
                <a:sym typeface="Arial"/>
              </a:rPr>
              <a:t>E-</a:t>
            </a:r>
            <a:r>
              <a:rPr lang="de-DE" sz="1600" b="1" i="0" u="none" strike="noStrike" cap="none" dirty="0" err="1">
                <a:solidFill>
                  <a:schemeClr val="dk1"/>
                </a:solidFill>
                <a:latin typeface="Arial"/>
                <a:ea typeface="Arial"/>
                <a:cs typeface="Arial"/>
                <a:sym typeface="Arial"/>
              </a:rPr>
              <a:t>mobility</a:t>
            </a:r>
            <a:r>
              <a:rPr lang="de-DE" sz="1600" b="1" i="0" u="none" strike="noStrike" cap="none" dirty="0">
                <a:solidFill>
                  <a:schemeClr val="dk1"/>
                </a:solidFill>
                <a:latin typeface="Arial"/>
                <a:ea typeface="Arial"/>
                <a:cs typeface="Arial"/>
                <a:sym typeface="Arial"/>
              </a:rPr>
              <a:t> </a:t>
            </a:r>
            <a:r>
              <a:rPr lang="de-DE" sz="1600" b="1" i="0" u="none" strike="noStrike" cap="none" dirty="0" err="1">
                <a:solidFill>
                  <a:schemeClr val="dk1"/>
                </a:solidFill>
                <a:latin typeface="Arial"/>
                <a:ea typeface="Arial"/>
                <a:cs typeface="Arial"/>
                <a:sym typeface="Arial"/>
              </a:rPr>
              <a:t>for</a:t>
            </a:r>
            <a:r>
              <a:rPr lang="de-DE" sz="1600" b="1" i="0" u="none" strike="noStrike" cap="none" dirty="0">
                <a:solidFill>
                  <a:schemeClr val="dk1"/>
                </a:solidFill>
                <a:latin typeface="Arial"/>
                <a:ea typeface="Arial"/>
                <a:cs typeface="Arial"/>
                <a:sym typeface="Arial"/>
              </a:rPr>
              <a:t> last-</a:t>
            </a:r>
            <a:r>
              <a:rPr lang="de-DE" sz="1600" b="1" i="0" u="none" strike="noStrike" cap="none" dirty="0" err="1">
                <a:solidFill>
                  <a:schemeClr val="dk1"/>
                </a:solidFill>
                <a:latin typeface="Arial"/>
                <a:ea typeface="Arial"/>
                <a:cs typeface="Arial"/>
                <a:sym typeface="Arial"/>
              </a:rPr>
              <a:t>mile</a:t>
            </a:r>
            <a:r>
              <a:rPr lang="de-DE" sz="1600" b="1" i="0" u="none" strike="noStrike" cap="none" dirty="0">
                <a:solidFill>
                  <a:schemeClr val="dk1"/>
                </a:solidFill>
                <a:latin typeface="Arial"/>
                <a:ea typeface="Arial"/>
                <a:cs typeface="Arial"/>
                <a:sym typeface="Arial"/>
              </a:rPr>
              <a:t> </a:t>
            </a:r>
            <a:r>
              <a:rPr lang="de-DE" sz="1600" b="1" i="0" u="none" strike="noStrike" cap="none" dirty="0" err="1">
                <a:solidFill>
                  <a:schemeClr val="dk1"/>
                </a:solidFill>
                <a:latin typeface="Arial"/>
                <a:ea typeface="Arial"/>
                <a:cs typeface="Arial"/>
                <a:sym typeface="Arial"/>
              </a:rPr>
              <a:t>connectivity</a:t>
            </a:r>
            <a:r>
              <a:rPr lang="de-DE" sz="1600" b="1" i="0" u="none" strike="noStrike" cap="none" dirty="0">
                <a:solidFill>
                  <a:schemeClr val="dk1"/>
                </a:solidFill>
                <a:latin typeface="Arial"/>
                <a:ea typeface="Arial"/>
                <a:cs typeface="Arial"/>
                <a:sym typeface="Arial"/>
              </a:rPr>
              <a:t> </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dirty="0">
                <a:solidFill>
                  <a:schemeClr val="dk1"/>
                </a:solidFill>
                <a:latin typeface="Arial"/>
                <a:ea typeface="Arial"/>
                <a:cs typeface="Arial"/>
                <a:sym typeface="Arial"/>
              </a:rPr>
              <a:t>Electric </a:t>
            </a:r>
            <a:r>
              <a:rPr lang="de-DE" sz="1600" b="0" i="0" u="none" strike="noStrike" cap="none" dirty="0" err="1">
                <a:solidFill>
                  <a:schemeClr val="dk1"/>
                </a:solidFill>
                <a:latin typeface="Arial"/>
                <a:ea typeface="Arial"/>
                <a:cs typeface="Arial"/>
                <a:sym typeface="Arial"/>
              </a:rPr>
              <a:t>shared</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bicycles</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strategically</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connecting</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to</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the</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most</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widely</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used</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bus</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corridors</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electric</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motorcycles</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feasibility</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of</a:t>
            </a:r>
            <a:r>
              <a:rPr lang="de-DE" sz="1600" b="0" i="0" u="none" strike="noStrike" cap="none" dirty="0">
                <a:solidFill>
                  <a:schemeClr val="dk1"/>
                </a:solidFill>
                <a:latin typeface="Arial"/>
                <a:ea typeface="Arial"/>
                <a:cs typeface="Arial"/>
                <a:sym typeface="Arial"/>
              </a:rPr>
              <a:t>/</a:t>
            </a:r>
            <a:r>
              <a:rPr lang="de-DE" sz="1600" b="0" i="0" u="none" strike="noStrike" cap="none" dirty="0" err="1">
                <a:solidFill>
                  <a:schemeClr val="dk1"/>
                </a:solidFill>
                <a:latin typeface="Arial"/>
                <a:ea typeface="Arial"/>
                <a:cs typeface="Arial"/>
                <a:sym typeface="Arial"/>
              </a:rPr>
              <a:t>technical</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assistance</a:t>
            </a:r>
            <a:r>
              <a:rPr lang="de-DE" sz="1600" b="0" i="0" u="none" strike="noStrike" cap="none" dirty="0">
                <a:solidFill>
                  <a:schemeClr val="dk1"/>
                </a:solidFill>
                <a:latin typeface="Arial"/>
                <a:ea typeface="Arial"/>
                <a:cs typeface="Arial"/>
                <a:sym typeface="Arial"/>
              </a:rPr>
              <a:t> on </a:t>
            </a:r>
            <a:r>
              <a:rPr lang="de-DE" sz="1600" b="0" i="0" u="none" strike="noStrike" cap="none" dirty="0" err="1">
                <a:solidFill>
                  <a:schemeClr val="dk1"/>
                </a:solidFill>
                <a:latin typeface="Arial"/>
                <a:ea typeface="Arial"/>
                <a:cs typeface="Arial"/>
                <a:sym typeface="Arial"/>
              </a:rPr>
              <a:t>electric</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buses</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MaaS</a:t>
            </a:r>
            <a:endParaRPr sz="1400" b="0" i="0" u="none" strike="noStrike" cap="none" dirty="0" err="1">
              <a:solidFill>
                <a:srgbClr val="000000"/>
              </a:solidFill>
              <a:latin typeface="Arial"/>
              <a:ea typeface="Arial"/>
              <a:cs typeface="Arial"/>
              <a:sym typeface="Arial"/>
            </a:endParaRPr>
          </a:p>
        </p:txBody>
      </p:sp>
      <p:sp>
        <p:nvSpPr>
          <p:cNvPr id="486" name="Google Shape;486;p69"/>
          <p:cNvSpPr/>
          <p:nvPr/>
        </p:nvSpPr>
        <p:spPr>
          <a:xfrm>
            <a:off x="3518550" y="2758111"/>
            <a:ext cx="8558400" cy="615300"/>
          </a:xfrm>
          <a:prstGeom prst="rect">
            <a:avLst/>
          </a:prstGeom>
          <a:noFill/>
          <a:ln>
            <a:noFill/>
          </a:ln>
        </p:spPr>
        <p:txBody>
          <a:bodyPr spcFirstLastPara="1" wrap="square" lIns="91425" tIns="45700" rIns="91425" bIns="45700" anchor="t" anchorCtr="0">
            <a:noAutofit/>
          </a:bodyPr>
          <a:lstStyle/>
          <a:p>
            <a:pPr marL="269875" marR="0" lvl="0" indent="-236855" algn="l" rtl="0">
              <a:lnSpc>
                <a:spcPct val="100000"/>
              </a:lnSpc>
              <a:spcBef>
                <a:spcPts val="0"/>
              </a:spcBef>
              <a:spcAft>
                <a:spcPts val="0"/>
              </a:spcAft>
              <a:buClr>
                <a:srgbClr val="000000"/>
              </a:buClr>
              <a:buSzPts val="900"/>
              <a:buFont typeface="Arial"/>
              <a:buChar char="●"/>
            </a:pPr>
            <a:r>
              <a:rPr lang="de-DE" sz="1600" b="0" i="0" u="none" strike="noStrike" cap="none" dirty="0">
                <a:solidFill>
                  <a:srgbClr val="000000"/>
                </a:solidFill>
                <a:latin typeface="Arial"/>
                <a:ea typeface="Arial"/>
                <a:cs typeface="Arial"/>
                <a:sym typeface="Arial"/>
              </a:rPr>
              <a:t>ITDP, </a:t>
            </a:r>
            <a:r>
              <a:rPr lang="de-DE" sz="1600" b="0" i="0" u="none" strike="noStrike" cap="none" dirty="0">
                <a:solidFill>
                  <a:schemeClr val="dk1"/>
                </a:solidFill>
                <a:latin typeface="Arial"/>
                <a:ea typeface="Arial"/>
                <a:cs typeface="Arial"/>
                <a:sym typeface="Arial"/>
              </a:rPr>
              <a:t>UN-Habitat, UNEP, UEMI, DTU, FIER</a:t>
            </a:r>
            <a:endParaRPr lang="en-US" sz="1600" b="0" i="0" u="none" strike="noStrike" cap="none" dirty="0">
              <a:solidFill>
                <a:schemeClr val="dk1"/>
              </a:solidFill>
              <a:latin typeface="Arial"/>
              <a:ea typeface="Arial"/>
              <a:cs typeface="Arial"/>
            </a:endParaRPr>
          </a:p>
          <a:p>
            <a:pPr marL="269875" indent="-236855">
              <a:buClr>
                <a:schemeClr val="dk1"/>
              </a:buClr>
              <a:buSzPts val="900"/>
              <a:buFont typeface="Arial"/>
              <a:buChar char="●"/>
            </a:pPr>
            <a:r>
              <a:rPr lang="de-DE" sz="1600" b="0" i="0" u="none" strike="noStrike" cap="none" dirty="0">
                <a:solidFill>
                  <a:schemeClr val="dk1"/>
                </a:solidFill>
                <a:latin typeface="Arial"/>
                <a:ea typeface="Arial"/>
                <a:cs typeface="Arial"/>
                <a:sym typeface="Arial"/>
              </a:rPr>
              <a:t>Possible support </a:t>
            </a:r>
            <a:r>
              <a:rPr lang="de-DE" sz="1600" b="0" i="0" u="none" strike="noStrike" cap="none" dirty="0" err="1">
                <a:solidFill>
                  <a:schemeClr val="dk1"/>
                </a:solidFill>
                <a:latin typeface="Arial"/>
                <a:ea typeface="Arial"/>
                <a:cs typeface="Arial"/>
                <a:sym typeface="Arial"/>
              </a:rPr>
              <a:t>through</a:t>
            </a:r>
            <a:r>
              <a:rPr lang="de-DE" sz="1600" b="0" i="0" u="none" strike="noStrike" cap="none" dirty="0">
                <a:solidFill>
                  <a:schemeClr val="dk1"/>
                </a:solidFill>
                <a:latin typeface="Arial"/>
                <a:ea typeface="Arial"/>
                <a:cs typeface="Arial"/>
                <a:sym typeface="Arial"/>
              </a:rPr>
              <a:t> SOLUTIONS+ </a:t>
            </a:r>
            <a:r>
              <a:rPr lang="de-DE" sz="1600" b="0" i="0" u="none" strike="noStrike" cap="none" dirty="0" err="1">
                <a:solidFill>
                  <a:schemeClr val="dk1"/>
                </a:solidFill>
                <a:latin typeface="Arial"/>
                <a:ea typeface="Arial"/>
                <a:cs typeface="Arial"/>
                <a:sym typeface="Arial"/>
              </a:rPr>
              <a:t>industry</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partners</a:t>
            </a:r>
            <a:r>
              <a:rPr lang="de-DE" sz="1600" b="0" i="0" u="none" strike="noStrike" cap="none" dirty="0">
                <a:solidFill>
                  <a:schemeClr val="dk1"/>
                </a:solidFill>
                <a:latin typeface="Arial"/>
                <a:ea typeface="Arial"/>
                <a:cs typeface="Arial"/>
                <a:sym typeface="Arial"/>
              </a:rPr>
              <a:t>, Valeo, ABB, Volvo, </a:t>
            </a:r>
            <a:r>
              <a:rPr lang="de-DE" sz="1600" b="0" i="0" u="none" strike="noStrike" cap="none" dirty="0" err="1">
                <a:solidFill>
                  <a:schemeClr val="dk1"/>
                </a:solidFill>
                <a:latin typeface="Arial"/>
                <a:ea typeface="Arial"/>
                <a:cs typeface="Arial"/>
                <a:sym typeface="Arial"/>
              </a:rPr>
              <a:t>PluService</a:t>
            </a:r>
            <a:r>
              <a:rPr lang="de-DE" sz="1600" dirty="0">
                <a:solidFill>
                  <a:schemeClr val="dk1"/>
                </a:solidFill>
              </a:rPr>
              <a:t>, T-Systems </a:t>
            </a:r>
            <a:endParaRPr sz="1600" b="0" i="0" u="none" strike="noStrike" cap="none" dirty="0">
              <a:solidFill>
                <a:schemeClr val="dk1"/>
              </a:solidFill>
              <a:latin typeface="Arial"/>
              <a:ea typeface="Arial"/>
              <a:cs typeface="Arial"/>
            </a:endParaRPr>
          </a:p>
        </p:txBody>
      </p:sp>
      <p:sp>
        <p:nvSpPr>
          <p:cNvPr id="487" name="Google Shape;487;p69"/>
          <p:cNvSpPr/>
          <p:nvPr/>
        </p:nvSpPr>
        <p:spPr>
          <a:xfrm>
            <a:off x="3482094" y="3803674"/>
            <a:ext cx="8558307" cy="304694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de-DE" sz="1600" b="0" i="0" u="none" strike="noStrike" cap="none" dirty="0">
                <a:solidFill>
                  <a:schemeClr val="dk1"/>
                </a:solidFill>
                <a:latin typeface="Arial"/>
                <a:ea typeface="Arial"/>
                <a:cs typeface="Arial"/>
                <a:sym typeface="Arial"/>
              </a:rPr>
              <a:t>UN-Habitat Innovators Call: </a:t>
            </a:r>
            <a:r>
              <a:rPr lang="de-DE" sz="1600" b="1" i="0" u="none" strike="noStrike" cap="none" dirty="0" err="1">
                <a:solidFill>
                  <a:schemeClr val="dk1"/>
                </a:solidFill>
                <a:latin typeface="Arial"/>
                <a:ea typeface="Arial"/>
                <a:cs typeface="Arial"/>
                <a:sym typeface="Arial"/>
              </a:rPr>
              <a:t>selection</a:t>
            </a:r>
            <a:r>
              <a:rPr lang="de-DE" sz="1600" b="1" i="0" u="none" strike="noStrike" cap="none" dirty="0">
                <a:solidFill>
                  <a:schemeClr val="dk1"/>
                </a:solidFill>
                <a:latin typeface="Arial"/>
                <a:ea typeface="Arial"/>
                <a:cs typeface="Arial"/>
                <a:sym typeface="Arial"/>
              </a:rPr>
              <a:t> </a:t>
            </a:r>
            <a:r>
              <a:rPr lang="de-DE" sz="1600" b="1" i="0" u="none" strike="noStrike" cap="none" dirty="0" err="1">
                <a:solidFill>
                  <a:schemeClr val="dk1"/>
                </a:solidFill>
                <a:latin typeface="Arial"/>
                <a:ea typeface="Arial"/>
                <a:cs typeface="Arial"/>
                <a:sym typeface="Arial"/>
              </a:rPr>
              <a:t>of</a:t>
            </a:r>
            <a:r>
              <a:rPr lang="de-DE" sz="1600" b="1" i="0" u="none" strike="noStrike" cap="none" dirty="0">
                <a:solidFill>
                  <a:schemeClr val="dk1"/>
                </a:solidFill>
                <a:latin typeface="Arial"/>
                <a:ea typeface="Arial"/>
                <a:cs typeface="Arial"/>
                <a:sym typeface="Arial"/>
              </a:rPr>
              <a:t> </a:t>
            </a:r>
            <a:r>
              <a:rPr lang="de-DE" sz="1600" b="1" dirty="0" err="1">
                <a:solidFill>
                  <a:schemeClr val="dk1"/>
                </a:solidFill>
              </a:rPr>
              <a:t>two</a:t>
            </a:r>
            <a:r>
              <a:rPr lang="de-DE" sz="1600" b="1" i="0" u="none" strike="noStrike" cap="none" dirty="0">
                <a:solidFill>
                  <a:schemeClr val="dk1"/>
                </a:solidFill>
                <a:latin typeface="Arial"/>
                <a:ea typeface="Arial"/>
                <a:cs typeface="Arial"/>
                <a:sym typeface="Arial"/>
              </a:rPr>
              <a:t> </a:t>
            </a:r>
            <a:r>
              <a:rPr lang="de-DE" sz="1600" b="1" i="0" u="none" strike="noStrike" cap="none" dirty="0" err="1">
                <a:solidFill>
                  <a:schemeClr val="dk1"/>
                </a:solidFill>
                <a:latin typeface="Arial"/>
                <a:ea typeface="Arial"/>
                <a:cs typeface="Arial"/>
                <a:sym typeface="Arial"/>
              </a:rPr>
              <a:t>start-ups</a:t>
            </a:r>
            <a:r>
              <a:rPr lang="de-DE" sz="1600" b="1" i="0" u="none" strike="noStrike" cap="none" dirty="0">
                <a:solidFill>
                  <a:schemeClr val="dk1"/>
                </a:solidFill>
                <a:latin typeface="Arial"/>
                <a:ea typeface="Arial"/>
                <a:cs typeface="Arial"/>
                <a:sym typeface="Arial"/>
              </a:rPr>
              <a:t>:</a:t>
            </a:r>
            <a:endParaRPr lang="en-US" sz="1600" b="1" i="0" u="none" strike="noStrike" cap="none">
              <a:solidFill>
                <a:schemeClr val="dk1"/>
              </a:solidFill>
              <a:latin typeface="Arial"/>
              <a:ea typeface="Arial"/>
              <a:cs typeface="Arial"/>
            </a:endParaRPr>
          </a:p>
          <a:p>
            <a:pPr marL="914400" marR="0" lvl="1" indent="-330200" algn="l" rtl="0">
              <a:lnSpc>
                <a:spcPct val="100000"/>
              </a:lnSpc>
              <a:spcBef>
                <a:spcPts val="0"/>
              </a:spcBef>
              <a:spcAft>
                <a:spcPts val="0"/>
              </a:spcAft>
              <a:buClr>
                <a:schemeClr val="dk1"/>
              </a:buClr>
              <a:buSzPts val="1600"/>
              <a:buFont typeface="Arial"/>
              <a:buChar char="○"/>
            </a:pPr>
            <a:r>
              <a:rPr lang="de-DE" sz="1600" b="0" i="0" u="none" strike="noStrike" cap="none" dirty="0">
                <a:solidFill>
                  <a:schemeClr val="dk1"/>
                </a:solidFill>
                <a:latin typeface="Arial"/>
                <a:ea typeface="Arial"/>
                <a:cs typeface="Arial"/>
                <a:sym typeface="Arial"/>
              </a:rPr>
              <a:t>E-</a:t>
            </a:r>
            <a:r>
              <a:rPr lang="de-DE" sz="1600" b="0" i="0" u="none" strike="noStrike" cap="none" dirty="0" err="1">
                <a:solidFill>
                  <a:schemeClr val="dk1"/>
                </a:solidFill>
                <a:latin typeface="Arial"/>
                <a:ea typeface="Arial"/>
                <a:cs typeface="Arial"/>
                <a:sym typeface="Arial"/>
              </a:rPr>
              <a:t>motorcycles</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Ampersand</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vehicles</a:t>
            </a:r>
            <a:r>
              <a:rPr lang="de-DE" sz="1600" b="0" i="0" u="none" strike="noStrike" cap="none" dirty="0">
                <a:solidFill>
                  <a:schemeClr val="dk1"/>
                </a:solidFill>
                <a:latin typeface="Arial"/>
                <a:ea typeface="Arial"/>
                <a:cs typeface="Arial"/>
                <a:sym typeface="Arial"/>
              </a:rPr>
              <a:t> + </a:t>
            </a:r>
            <a:r>
              <a:rPr lang="de-DE" sz="1600" b="0" i="0" u="none" strike="noStrike" cap="none" dirty="0" err="1">
                <a:solidFill>
                  <a:schemeClr val="dk1"/>
                </a:solidFill>
                <a:latin typeface="Arial"/>
                <a:ea typeface="Arial"/>
                <a:cs typeface="Arial"/>
                <a:sym typeface="Arial"/>
              </a:rPr>
              <a:t>training</a:t>
            </a:r>
            <a:r>
              <a:rPr lang="de-DE" sz="1600" b="0" i="0" u="none" strike="noStrike" cap="none" dirty="0">
                <a:solidFill>
                  <a:schemeClr val="dk1"/>
                </a:solidFill>
                <a:latin typeface="Arial"/>
                <a:ea typeface="Arial"/>
                <a:cs typeface="Arial"/>
                <a:sym typeface="Arial"/>
              </a:rPr>
              <a:t> &amp; </a:t>
            </a:r>
            <a:r>
              <a:rPr lang="de-DE" sz="1600" b="0" i="0" u="none" strike="noStrike" cap="none" dirty="0" err="1">
                <a:solidFill>
                  <a:schemeClr val="dk1"/>
                </a:solidFill>
                <a:latin typeface="Arial"/>
                <a:ea typeface="Arial"/>
                <a:cs typeface="Arial"/>
                <a:sym typeface="Arial"/>
              </a:rPr>
              <a:t>gender</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component</a:t>
            </a:r>
            <a:r>
              <a:rPr lang="de-DE" sz="1600" b="0" i="0" u="none" strike="noStrike" cap="none" dirty="0">
                <a:solidFill>
                  <a:schemeClr val="dk1"/>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Arial"/>
              <a:buChar char="○"/>
            </a:pPr>
            <a:r>
              <a:rPr lang="de-DE" sz="1600" b="0" i="0" u="none" strike="noStrike" cap="none" dirty="0">
                <a:solidFill>
                  <a:schemeClr val="dk1"/>
                </a:solidFill>
                <a:latin typeface="Arial"/>
                <a:ea typeface="Arial"/>
                <a:cs typeface="Arial"/>
                <a:sym typeface="Arial"/>
              </a:rPr>
              <a:t>E-</a:t>
            </a:r>
            <a:r>
              <a:rPr lang="de-DE" sz="1600" b="0" i="0" u="none" strike="noStrike" cap="none" dirty="0" err="1">
                <a:solidFill>
                  <a:schemeClr val="dk1"/>
                </a:solidFill>
                <a:latin typeface="Arial"/>
                <a:ea typeface="Arial"/>
                <a:cs typeface="Arial"/>
                <a:sym typeface="Arial"/>
              </a:rPr>
              <a:t>shared</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bicycles</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Gura</a:t>
            </a:r>
            <a:r>
              <a:rPr lang="de-DE" sz="1600" b="0" i="0" u="none" strike="noStrike" cap="none" dirty="0">
                <a:solidFill>
                  <a:schemeClr val="dk1"/>
                </a:solidFill>
                <a:latin typeface="Arial"/>
                <a:ea typeface="Arial"/>
                <a:cs typeface="Arial"/>
                <a:sym typeface="Arial"/>
              </a:rPr>
              <a:t> Ride (</a:t>
            </a:r>
            <a:r>
              <a:rPr lang="de-DE" sz="1600" b="0" i="0" u="none" strike="noStrike" cap="none" dirty="0" err="1">
                <a:solidFill>
                  <a:schemeClr val="dk1"/>
                </a:solidFill>
                <a:latin typeface="Arial"/>
                <a:ea typeface="Arial"/>
                <a:cs typeface="Arial"/>
                <a:sym typeface="Arial"/>
              </a:rPr>
              <a:t>vehicles</a:t>
            </a:r>
            <a:r>
              <a:rPr lang="de-DE" sz="1600" b="0" i="0" u="none" strike="noStrike" cap="none" dirty="0">
                <a:solidFill>
                  <a:schemeClr val="dk1"/>
                </a:solidFill>
                <a:latin typeface="Arial"/>
                <a:ea typeface="Arial"/>
                <a:cs typeface="Arial"/>
                <a:sym typeface="Arial"/>
              </a:rPr>
              <a:t> + </a:t>
            </a:r>
            <a:r>
              <a:rPr lang="de-DE" sz="1600" b="0" i="0" u="none" strike="noStrike" cap="none" dirty="0" err="1">
                <a:solidFill>
                  <a:schemeClr val="dk1"/>
                </a:solidFill>
                <a:latin typeface="Arial"/>
                <a:ea typeface="Arial"/>
                <a:cs typeface="Arial"/>
                <a:sym typeface="Arial"/>
              </a:rPr>
              <a:t>charging</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infrastructure</a:t>
            </a:r>
            <a:r>
              <a:rPr lang="de-DE" sz="1600" b="0" i="0" u="none" strike="noStrike" cap="none" dirty="0">
                <a:solidFill>
                  <a:schemeClr val="dk1"/>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a:p>
            <a:pPr marL="285750" indent="-285750">
              <a:buClr>
                <a:schemeClr val="dk1"/>
              </a:buClr>
              <a:buSzPts val="1600"/>
              <a:buFont typeface="Arial"/>
              <a:buChar char="•"/>
            </a:pPr>
            <a:r>
              <a:rPr lang="de-DE" sz="1600" b="1" dirty="0" err="1">
                <a:solidFill>
                  <a:schemeClr val="dk1"/>
                </a:solidFill>
              </a:rPr>
              <a:t>Incubator</a:t>
            </a:r>
            <a:r>
              <a:rPr lang="de-DE" sz="1600" b="1" dirty="0">
                <a:solidFill>
                  <a:schemeClr val="dk1"/>
                </a:solidFill>
              </a:rPr>
              <a:t>: </a:t>
            </a:r>
            <a:r>
              <a:rPr lang="de-DE" sz="1600" dirty="0" err="1">
                <a:solidFill>
                  <a:schemeClr val="dk1"/>
                </a:solidFill>
              </a:rPr>
              <a:t>Questionaires</a:t>
            </a:r>
            <a:r>
              <a:rPr lang="de-DE" sz="1600" dirty="0">
                <a:solidFill>
                  <a:schemeClr val="dk1"/>
                </a:solidFill>
              </a:rPr>
              <a:t> </a:t>
            </a:r>
            <a:r>
              <a:rPr lang="de-DE" sz="1600" dirty="0" err="1">
                <a:solidFill>
                  <a:schemeClr val="dk1"/>
                </a:solidFill>
              </a:rPr>
              <a:t>filled</a:t>
            </a:r>
            <a:endParaRPr lang="de-DE" sz="1600">
              <a:solidFill>
                <a:schemeClr val="dk1"/>
              </a:solidFill>
            </a:endParaRPr>
          </a:p>
          <a:p>
            <a:pPr marL="285750" marR="0" lvl="0" indent="-285750" algn="l">
              <a:lnSpc>
                <a:spcPct val="100000"/>
              </a:lnSpc>
              <a:spcBef>
                <a:spcPts val="0"/>
              </a:spcBef>
              <a:spcAft>
                <a:spcPts val="0"/>
              </a:spcAft>
              <a:buClr>
                <a:schemeClr val="dk1"/>
              </a:buClr>
              <a:buSzPts val="1600"/>
              <a:buFont typeface="Arial"/>
              <a:buChar char="•"/>
            </a:pPr>
            <a:r>
              <a:rPr lang="de-DE" sz="1600" b="1" i="0" u="none" strike="noStrike" cap="none" dirty="0">
                <a:solidFill>
                  <a:schemeClr val="dk1"/>
                </a:solidFill>
                <a:latin typeface="Arial"/>
                <a:ea typeface="Arial"/>
                <a:cs typeface="Arial"/>
                <a:sym typeface="Arial"/>
              </a:rPr>
              <a:t>Mapping</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of</a:t>
            </a:r>
            <a:r>
              <a:rPr lang="de-DE" sz="1600" b="0" i="0" u="none" strike="noStrike" cap="none" dirty="0">
                <a:solidFill>
                  <a:schemeClr val="dk1"/>
                </a:solidFill>
                <a:latin typeface="Arial"/>
                <a:ea typeface="Arial"/>
                <a:cs typeface="Arial"/>
                <a:sym typeface="Arial"/>
              </a:rPr>
              <a:t> e-moto </a:t>
            </a:r>
            <a:r>
              <a:rPr lang="de-DE" sz="1600" b="0" i="0" u="none" strike="noStrike" cap="none" dirty="0" err="1">
                <a:solidFill>
                  <a:schemeClr val="dk1"/>
                </a:solidFill>
                <a:latin typeface="Arial"/>
                <a:ea typeface="Arial"/>
                <a:cs typeface="Arial"/>
                <a:sym typeface="Arial"/>
              </a:rPr>
              <a:t>charging</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stations</a:t>
            </a:r>
            <a:r>
              <a:rPr lang="de-DE" sz="1600" b="0" i="0" u="none" strike="noStrike" cap="none" dirty="0">
                <a:solidFill>
                  <a:schemeClr val="dk1"/>
                </a:solidFill>
                <a:latin typeface="Arial"/>
                <a:ea typeface="Arial"/>
                <a:cs typeface="Arial"/>
                <a:sym typeface="Arial"/>
              </a:rPr>
              <a:t> and e-bike </a:t>
            </a:r>
            <a:r>
              <a:rPr lang="de-DE" sz="1600" b="0" i="0" u="none" strike="noStrike" cap="none" dirty="0" err="1">
                <a:solidFill>
                  <a:schemeClr val="dk1"/>
                </a:solidFill>
                <a:latin typeface="Arial"/>
                <a:ea typeface="Arial"/>
                <a:cs typeface="Arial"/>
                <a:sym typeface="Arial"/>
              </a:rPr>
              <a:t>pilot</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corridors</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discussions</a:t>
            </a:r>
            <a:r>
              <a:rPr lang="de-DE" sz="1600" b="0" i="0" u="none" strike="noStrike" cap="none" dirty="0">
                <a:solidFill>
                  <a:schemeClr val="dk1"/>
                </a:solidFill>
                <a:latin typeface="Arial"/>
                <a:ea typeface="Arial"/>
                <a:cs typeface="Arial"/>
                <a:sym typeface="Arial"/>
              </a:rPr>
              <a:t> ITDP-City </a:t>
            </a:r>
            <a:r>
              <a:rPr lang="de-DE" sz="1600" b="0" i="0" u="none" strike="noStrike" cap="none" dirty="0" err="1">
                <a:solidFill>
                  <a:schemeClr val="dk1"/>
                </a:solidFill>
                <a:latin typeface="Arial"/>
                <a:ea typeface="Arial"/>
                <a:cs typeface="Arial"/>
                <a:sym typeface="Arial"/>
              </a:rPr>
              <a:t>of</a:t>
            </a:r>
            <a:r>
              <a:rPr lang="de-DE" sz="1600" b="0" i="0" u="none" strike="noStrike" cap="none" dirty="0">
                <a:solidFill>
                  <a:schemeClr val="dk1"/>
                </a:solidFill>
                <a:latin typeface="Arial"/>
                <a:ea typeface="Arial"/>
                <a:cs typeface="Arial"/>
                <a:sym typeface="Arial"/>
              </a:rPr>
              <a:t> Kigali on </a:t>
            </a:r>
            <a:r>
              <a:rPr lang="de-DE" sz="1600" b="0" i="0" u="none" strike="noStrike" cap="none" dirty="0" err="1">
                <a:solidFill>
                  <a:schemeClr val="dk1"/>
                </a:solidFill>
                <a:latin typeface="Arial"/>
                <a:ea typeface="Arial"/>
                <a:cs typeface="Arial"/>
                <a:sym typeface="Arial"/>
              </a:rPr>
              <a:t>the</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location</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of</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the</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corridors</a:t>
            </a:r>
            <a:endParaRPr sz="1600" b="0" i="0" u="none" strike="noStrike" cap="none">
              <a:solidFill>
                <a:schemeClr val="dk1"/>
              </a:solidFill>
              <a:latin typeface="Arial"/>
              <a:ea typeface="Arial"/>
              <a:cs typeface="Arial"/>
            </a:endParaRPr>
          </a:p>
          <a:p>
            <a:pPr marL="285750" marR="0" lvl="0" indent="-285750" algn="l" rtl="0">
              <a:lnSpc>
                <a:spcPct val="100000"/>
              </a:lnSpc>
              <a:spcBef>
                <a:spcPts val="0"/>
              </a:spcBef>
              <a:spcAft>
                <a:spcPts val="0"/>
              </a:spcAft>
              <a:buClr>
                <a:schemeClr val="dk1"/>
              </a:buClr>
              <a:buSzPts val="1600"/>
              <a:buFont typeface="Arial"/>
              <a:buChar char="•"/>
            </a:pPr>
            <a:r>
              <a:rPr lang="de-DE" sz="1600" b="1" i="0" u="none" strike="noStrike" cap="none" dirty="0">
                <a:solidFill>
                  <a:schemeClr val="dk1"/>
                </a:solidFill>
                <a:latin typeface="Arial"/>
                <a:ea typeface="Arial"/>
                <a:cs typeface="Arial"/>
                <a:sym typeface="Arial"/>
              </a:rPr>
              <a:t>E-bus</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discussions</a:t>
            </a:r>
            <a:r>
              <a:rPr lang="de-DE" sz="1600" b="0" i="0" u="none" strike="noStrike" cap="none" dirty="0">
                <a:solidFill>
                  <a:schemeClr val="dk1"/>
                </a:solidFill>
                <a:latin typeface="Arial"/>
                <a:ea typeface="Arial"/>
                <a:cs typeface="Arial"/>
                <a:sym typeface="Arial"/>
              </a:rPr>
              <a:t> on </a:t>
            </a:r>
            <a:r>
              <a:rPr lang="de-DE" sz="1600" b="0" i="0" u="none" strike="noStrike" cap="none" dirty="0" err="1">
                <a:solidFill>
                  <a:schemeClr val="dk1"/>
                </a:solidFill>
                <a:latin typeface="Arial"/>
                <a:ea typeface="Arial"/>
                <a:cs typeface="Arial"/>
                <a:sym typeface="Arial"/>
              </a:rPr>
              <a:t>synergies</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with</a:t>
            </a:r>
            <a:r>
              <a:rPr lang="de-DE" sz="1600" b="0" i="0" u="none" strike="noStrike" cap="none" dirty="0">
                <a:solidFill>
                  <a:schemeClr val="dk1"/>
                </a:solidFill>
                <a:latin typeface="Arial"/>
                <a:ea typeface="Arial"/>
                <a:cs typeface="Arial"/>
                <a:sym typeface="Arial"/>
              </a:rPr>
              <a:t> GGGI on e-bus </a:t>
            </a:r>
            <a:r>
              <a:rPr lang="de-DE" sz="1600" b="0" i="0" u="none" strike="noStrike" cap="none" dirty="0" err="1">
                <a:solidFill>
                  <a:schemeClr val="dk1"/>
                </a:solidFill>
                <a:latin typeface="Arial"/>
                <a:ea typeface="Arial"/>
                <a:cs typeface="Arial"/>
                <a:sym typeface="Arial"/>
              </a:rPr>
              <a:t>study</a:t>
            </a:r>
            <a:r>
              <a:rPr lang="de-DE" sz="1600" b="0" i="0" u="none" strike="noStrike" cap="none" dirty="0">
                <a:solidFill>
                  <a:schemeClr val="dk1"/>
                </a:solidFill>
                <a:latin typeface="Arial"/>
                <a:ea typeface="Arial"/>
                <a:cs typeface="Arial"/>
                <a:sym typeface="Arial"/>
              </a:rPr>
              <a:t> and </a:t>
            </a:r>
            <a:r>
              <a:rPr lang="de-DE" sz="1600" b="0" i="0" u="none" strike="noStrike" cap="none" dirty="0" err="1">
                <a:solidFill>
                  <a:schemeClr val="dk1"/>
                </a:solidFill>
                <a:latin typeface="Arial"/>
                <a:ea typeface="Arial"/>
                <a:cs typeface="Arial"/>
                <a:sym typeface="Arial"/>
              </a:rPr>
              <a:t>future</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pilot</a:t>
            </a:r>
            <a:endParaRPr sz="1600" b="0" i="0" u="none" strike="noStrike" cap="none" err="1">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de-DE" sz="1600" b="1" i="0" u="none" strike="noStrike" cap="none" dirty="0">
                <a:solidFill>
                  <a:schemeClr val="dk1"/>
                </a:solidFill>
                <a:latin typeface="Arial"/>
                <a:ea typeface="Arial"/>
                <a:cs typeface="Arial"/>
                <a:sym typeface="Arial"/>
              </a:rPr>
              <a:t>Policy </a:t>
            </a:r>
            <a:r>
              <a:rPr lang="de-DE" sz="1600" b="1" i="0" u="none" strike="noStrike" cap="none" dirty="0" err="1">
                <a:solidFill>
                  <a:schemeClr val="dk1"/>
                </a:solidFill>
                <a:latin typeface="Arial"/>
                <a:ea typeface="Arial"/>
                <a:cs typeface="Arial"/>
                <a:sym typeface="Arial"/>
              </a:rPr>
              <a:t>Advice</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initiation</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of</a:t>
            </a:r>
            <a:r>
              <a:rPr lang="de-DE" sz="1600" b="0" i="0" u="none" strike="noStrike" cap="none" dirty="0">
                <a:solidFill>
                  <a:schemeClr val="dk1"/>
                </a:solidFill>
                <a:latin typeface="Arial"/>
                <a:ea typeface="Arial"/>
                <a:cs typeface="Arial"/>
                <a:sym typeface="Arial"/>
              </a:rPr>
              <a:t> a Paper on </a:t>
            </a:r>
            <a:r>
              <a:rPr lang="de-DE" sz="1600" b="0" i="0" u="none" strike="noStrike" cap="none" dirty="0" err="1">
                <a:solidFill>
                  <a:schemeClr val="dk1"/>
                </a:solidFill>
                <a:latin typeface="Arial"/>
                <a:ea typeface="Arial"/>
                <a:cs typeface="Arial"/>
                <a:sym typeface="Arial"/>
              </a:rPr>
              <a:t>Charging</a:t>
            </a:r>
            <a:r>
              <a:rPr lang="de-DE" sz="1600" b="0" i="0" u="none" strike="noStrike" cap="none" dirty="0">
                <a:solidFill>
                  <a:schemeClr val="dk1"/>
                </a:solidFill>
                <a:latin typeface="Arial"/>
                <a:ea typeface="Arial"/>
                <a:cs typeface="Arial"/>
                <a:sym typeface="Arial"/>
              </a:rPr>
              <a:t> Solutions &amp; Standards </a:t>
            </a:r>
            <a:r>
              <a:rPr lang="de-DE" sz="1600" b="0" i="0" u="none" strike="noStrike" cap="none" dirty="0" err="1">
                <a:solidFill>
                  <a:schemeClr val="dk1"/>
                </a:solidFill>
                <a:latin typeface="Arial"/>
                <a:ea typeface="Arial"/>
                <a:cs typeface="Arial"/>
                <a:sym typeface="Arial"/>
              </a:rPr>
              <a:t>for</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the</a:t>
            </a:r>
            <a:r>
              <a:rPr lang="de-DE" sz="1600" b="0" i="0" u="none" strike="noStrike" cap="none" dirty="0">
                <a:solidFill>
                  <a:schemeClr val="dk1"/>
                </a:solidFill>
                <a:latin typeface="Arial"/>
                <a:ea typeface="Arial"/>
                <a:cs typeface="Arial"/>
                <a:sym typeface="Arial"/>
              </a:rPr>
              <a:t> Ministry </a:t>
            </a:r>
            <a:r>
              <a:rPr lang="de-DE" sz="1600" b="0" i="0" u="none" strike="noStrike" cap="none" dirty="0" err="1">
                <a:solidFill>
                  <a:schemeClr val="dk1"/>
                </a:solidFill>
                <a:latin typeface="Arial"/>
                <a:ea typeface="Arial"/>
                <a:cs typeface="Arial"/>
                <a:sym typeface="Arial"/>
              </a:rPr>
              <a:t>of</a:t>
            </a:r>
            <a:r>
              <a:rPr lang="de-DE" sz="1600" b="0" i="0" u="none" strike="noStrike" cap="none" dirty="0">
                <a:solidFill>
                  <a:schemeClr val="dk1"/>
                </a:solidFill>
                <a:latin typeface="Arial"/>
                <a:ea typeface="Arial"/>
                <a:cs typeface="Arial"/>
                <a:sym typeface="Arial"/>
              </a:rPr>
              <a:t> Infrastructure (DTU, FIER, IDIADA, ITDP, T-SYSTEMS, ABB, UEMI)</a:t>
            </a: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de-DE" sz="1600" b="0" i="0" u="none" strike="noStrike" cap="none" dirty="0">
                <a:solidFill>
                  <a:schemeClr val="dk1"/>
                </a:solidFill>
                <a:latin typeface="Arial"/>
                <a:ea typeface="Arial"/>
                <a:cs typeface="Arial"/>
                <a:sym typeface="Arial"/>
              </a:rPr>
              <a:t>Initial </a:t>
            </a:r>
            <a:r>
              <a:rPr lang="de-DE" sz="1600" b="0" i="0" u="none" strike="noStrike" cap="none" dirty="0" err="1">
                <a:solidFill>
                  <a:schemeClr val="dk1"/>
                </a:solidFill>
                <a:latin typeface="Arial"/>
                <a:ea typeface="Arial"/>
                <a:cs typeface="Arial"/>
                <a:sym typeface="Arial"/>
              </a:rPr>
              <a:t>discussions</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earlier</a:t>
            </a:r>
            <a:r>
              <a:rPr lang="de-DE" sz="1600" b="0" i="0" u="none" strike="noStrike" cap="none" dirty="0">
                <a:solidFill>
                  <a:schemeClr val="dk1"/>
                </a:solidFill>
                <a:latin typeface="Arial"/>
                <a:ea typeface="Arial"/>
                <a:cs typeface="Arial"/>
                <a:sym typeface="Arial"/>
              </a:rPr>
              <a:t> in 2020 on a </a:t>
            </a:r>
            <a:r>
              <a:rPr lang="de-DE" sz="1600" b="1" i="0" u="none" strike="noStrike" cap="none" dirty="0" err="1">
                <a:solidFill>
                  <a:schemeClr val="dk1"/>
                </a:solidFill>
                <a:latin typeface="Arial"/>
                <a:ea typeface="Arial"/>
                <a:cs typeface="Arial"/>
                <a:sym typeface="Arial"/>
              </a:rPr>
              <a:t>MaaS</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app</a:t>
            </a:r>
            <a:endParaRPr sz="1600" b="0" i="0" u="none" strike="noStrike" cap="none" err="1">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de-DE" sz="1600" b="0" i="0" u="none" strike="noStrike" cap="none" dirty="0">
                <a:solidFill>
                  <a:schemeClr val="dk1"/>
                </a:solidFill>
                <a:latin typeface="Arial"/>
                <a:ea typeface="Arial"/>
                <a:cs typeface="Arial"/>
                <a:sym typeface="Arial"/>
              </a:rPr>
              <a:t>Potential </a:t>
            </a:r>
            <a:r>
              <a:rPr lang="de-DE" sz="1600" b="0" i="0" u="none" strike="noStrike" cap="none" dirty="0" err="1">
                <a:solidFill>
                  <a:schemeClr val="dk1"/>
                </a:solidFill>
                <a:latin typeface="Arial"/>
                <a:ea typeface="Arial"/>
                <a:cs typeface="Arial"/>
                <a:sym typeface="Arial"/>
              </a:rPr>
              <a:t>for</a:t>
            </a:r>
            <a:r>
              <a:rPr lang="de-DE" sz="1600" b="0" i="0" u="none" strike="noStrike" cap="none" dirty="0">
                <a:solidFill>
                  <a:schemeClr val="dk1"/>
                </a:solidFill>
                <a:latin typeface="Arial"/>
                <a:ea typeface="Arial"/>
                <a:cs typeface="Arial"/>
                <a:sym typeface="Arial"/>
              </a:rPr>
              <a:t> </a:t>
            </a:r>
            <a:r>
              <a:rPr lang="de-DE" sz="1600" b="1" i="0" u="none" strike="noStrike" cap="none" dirty="0" err="1">
                <a:solidFill>
                  <a:schemeClr val="dk1"/>
                </a:solidFill>
                <a:latin typeface="Arial"/>
                <a:ea typeface="Arial"/>
                <a:cs typeface="Arial"/>
                <a:sym typeface="Arial"/>
              </a:rPr>
              <a:t>upscaling</a:t>
            </a:r>
            <a:r>
              <a:rPr lang="de-DE" sz="1600" b="1" i="0" u="none" strike="noStrike" cap="none" dirty="0">
                <a:solidFill>
                  <a:schemeClr val="dk1"/>
                </a:solidFill>
                <a:latin typeface="Arial"/>
                <a:ea typeface="Arial"/>
                <a:cs typeface="Arial"/>
                <a:sym typeface="Arial"/>
              </a:rPr>
              <a:t>: </a:t>
            </a:r>
            <a:r>
              <a:rPr lang="de-DE" sz="1600" b="0" i="0" u="none" strike="noStrike" cap="none" dirty="0">
                <a:solidFill>
                  <a:schemeClr val="dk1"/>
                </a:solidFill>
                <a:latin typeface="Arial"/>
                <a:ea typeface="Arial"/>
                <a:cs typeface="Arial"/>
                <a:sym typeface="Arial"/>
              </a:rPr>
              <a:t>support </a:t>
            </a:r>
            <a:r>
              <a:rPr lang="de-DE" sz="1600" b="0" i="0" u="none" strike="noStrike" cap="none" dirty="0" err="1">
                <a:solidFill>
                  <a:schemeClr val="dk1"/>
                </a:solidFill>
                <a:latin typeface="Arial"/>
                <a:ea typeface="Arial"/>
                <a:cs typeface="Arial"/>
                <a:sym typeface="Arial"/>
              </a:rPr>
              <a:t>to</a:t>
            </a:r>
            <a:r>
              <a:rPr lang="de-DE" sz="1600" b="0" i="0" u="none" strike="noStrike" cap="none" dirty="0">
                <a:solidFill>
                  <a:schemeClr val="dk1"/>
                </a:solidFill>
                <a:latin typeface="Arial"/>
                <a:ea typeface="Arial"/>
                <a:cs typeface="Arial"/>
                <a:sym typeface="Arial"/>
              </a:rPr>
              <a:t> an external NAMA </a:t>
            </a:r>
            <a:r>
              <a:rPr lang="de-DE" sz="1600" b="0" i="0" u="none" strike="noStrike" cap="none" dirty="0" err="1">
                <a:solidFill>
                  <a:schemeClr val="dk1"/>
                </a:solidFill>
                <a:latin typeface="Arial"/>
                <a:ea typeface="Arial"/>
                <a:cs typeface="Arial"/>
                <a:sym typeface="Arial"/>
              </a:rPr>
              <a:t>proposal</a:t>
            </a:r>
            <a:endParaRPr lang="de-DE" sz="1600" b="0" i="0" u="none" strike="noStrike" cap="none">
              <a:solidFill>
                <a:schemeClr val="dk1"/>
              </a:solidFill>
              <a:latin typeface="Arial"/>
              <a:ea typeface="Arial"/>
              <a:cs typeface="Arial"/>
            </a:endParaRPr>
          </a:p>
          <a:p>
            <a:pPr marL="285750" indent="-285750">
              <a:buClr>
                <a:schemeClr val="dk1"/>
              </a:buClr>
              <a:buSzPts val="1600"/>
              <a:buFont typeface="Arial"/>
              <a:buChar char="•"/>
            </a:pPr>
            <a:r>
              <a:rPr lang="de-DE" sz="1600" dirty="0" err="1"/>
              <a:t>Participation</a:t>
            </a:r>
            <a:r>
              <a:rPr lang="de-DE" sz="1600" dirty="0"/>
              <a:t> in Kigali E-</a:t>
            </a:r>
            <a:r>
              <a:rPr lang="de-DE" sz="1600" dirty="0" err="1"/>
              <a:t>mobility</a:t>
            </a:r>
            <a:r>
              <a:rPr lang="de-DE" sz="1600" dirty="0"/>
              <a:t> </a:t>
            </a:r>
            <a:r>
              <a:rPr lang="de-DE" sz="1600" dirty="0" err="1"/>
              <a:t>showcase</a:t>
            </a:r>
            <a:r>
              <a:rPr lang="de-DE" sz="1600" dirty="0"/>
              <a:t> </a:t>
            </a:r>
            <a:r>
              <a:rPr lang="de-DE" sz="1600" dirty="0" err="1"/>
              <a:t>event</a:t>
            </a:r>
            <a:r>
              <a:rPr lang="de-DE" sz="1600" dirty="0"/>
              <a:t> – ITDP </a:t>
            </a:r>
            <a:r>
              <a:rPr lang="de-DE" sz="1600" dirty="0" err="1"/>
              <a:t>represented</a:t>
            </a:r>
            <a:r>
              <a:rPr lang="de-DE" sz="1600" dirty="0"/>
              <a:t>.</a:t>
            </a:r>
            <a:endParaRPr lang="de-DE" sz="1600" dirty="0" err="1">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70"/>
          <p:cNvSpPr/>
          <p:nvPr/>
        </p:nvSpPr>
        <p:spPr>
          <a:xfrm>
            <a:off x="1862255" y="4010169"/>
            <a:ext cx="200722" cy="2847831"/>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3" name="Google Shape;493;p70"/>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26</a:t>
            </a:fld>
            <a:endParaRPr/>
          </a:p>
        </p:txBody>
      </p:sp>
      <p:sp>
        <p:nvSpPr>
          <p:cNvPr id="494" name="Google Shape;494;p70"/>
          <p:cNvSpPr/>
          <p:nvPr/>
        </p:nvSpPr>
        <p:spPr>
          <a:xfrm>
            <a:off x="627957" y="3655072"/>
            <a:ext cx="2669400" cy="615300"/>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5" name="Google Shape;495;p70"/>
          <p:cNvSpPr txBox="1"/>
          <p:nvPr/>
        </p:nvSpPr>
        <p:spPr>
          <a:xfrm>
            <a:off x="627956" y="3701135"/>
            <a:ext cx="26694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PLANNED</a:t>
            </a:r>
            <a:endParaRPr sz="1400" b="0" i="0" u="none" strike="noStrike" cap="none">
              <a:solidFill>
                <a:srgbClr val="000000"/>
              </a:solidFill>
              <a:latin typeface="Arial"/>
              <a:ea typeface="Arial"/>
              <a:cs typeface="Arial"/>
              <a:sym typeface="Arial"/>
            </a:endParaRPr>
          </a:p>
        </p:txBody>
      </p:sp>
      <p:sp>
        <p:nvSpPr>
          <p:cNvPr id="496" name="Google Shape;496;p70"/>
          <p:cNvSpPr/>
          <p:nvPr/>
        </p:nvSpPr>
        <p:spPr>
          <a:xfrm>
            <a:off x="3393725" y="3677487"/>
            <a:ext cx="8418600" cy="27083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Short-term</a:t>
            </a:r>
            <a:endParaRPr sz="1600" b="0" i="0" u="none" strike="noStrike" cap="none">
              <a:solidFill>
                <a:schemeClr val="dk1"/>
              </a:solidFill>
              <a:latin typeface="Arial"/>
              <a:ea typeface="Arial"/>
              <a:cs typeface="Arial"/>
              <a:sym typeface="Arial"/>
            </a:endParaRPr>
          </a:p>
          <a:p>
            <a:pPr marL="285750" marR="0" lvl="0" indent="-260350" algn="l" rtl="0">
              <a:lnSpc>
                <a:spcPct val="100000"/>
              </a:lnSpc>
              <a:spcBef>
                <a:spcPts val="0"/>
              </a:spcBef>
              <a:spcAft>
                <a:spcPts val="0"/>
              </a:spcAft>
              <a:buClr>
                <a:schemeClr val="dk1"/>
              </a:buClr>
              <a:buSzPts val="1600"/>
              <a:buFont typeface="Arial"/>
              <a:buChar char="•"/>
            </a:pPr>
            <a:r>
              <a:rPr lang="de-DE" sz="1600" b="0" i="0" u="none" strike="noStrike" cap="none" err="1">
                <a:solidFill>
                  <a:schemeClr val="dk1"/>
                </a:solidFill>
                <a:latin typeface="Arial"/>
                <a:ea typeface="Arial"/>
                <a:cs typeface="Arial"/>
                <a:sym typeface="Arial"/>
              </a:rPr>
              <a:t>Discussions</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with</a:t>
            </a:r>
            <a:r>
              <a:rPr lang="de-DE" sz="1600" b="0" i="0" u="none" strike="noStrike" cap="none">
                <a:solidFill>
                  <a:schemeClr val="dk1"/>
                </a:solidFill>
                <a:latin typeface="Arial"/>
                <a:ea typeface="Arial"/>
                <a:cs typeface="Arial"/>
                <a:sym typeface="Arial"/>
              </a:rPr>
              <a:t> UNDP </a:t>
            </a:r>
            <a:r>
              <a:rPr lang="de-DE" sz="1600" b="0" i="0" u="none" strike="noStrike" cap="none" err="1">
                <a:solidFill>
                  <a:schemeClr val="dk1"/>
                </a:solidFill>
                <a:latin typeface="Arial"/>
                <a:ea typeface="Arial"/>
                <a:cs typeface="Arial"/>
                <a:sym typeface="Arial"/>
              </a:rPr>
              <a:t>to</a:t>
            </a:r>
            <a:r>
              <a:rPr lang="de-DE" sz="1600" b="0" i="0" u="none" strike="noStrike" cap="none">
                <a:solidFill>
                  <a:schemeClr val="dk1"/>
                </a:solidFill>
                <a:latin typeface="Arial"/>
                <a:ea typeface="Arial"/>
                <a:cs typeface="Arial"/>
                <a:sym typeface="Arial"/>
              </a:rPr>
              <a:t> support </a:t>
            </a:r>
            <a:r>
              <a:rPr lang="de-DE" sz="1600" b="0" i="0" u="none" strike="noStrike" cap="none" err="1">
                <a:solidFill>
                  <a:schemeClr val="dk1"/>
                </a:solidFill>
                <a:latin typeface="Arial"/>
                <a:ea typeface="Arial"/>
                <a:cs typeface="Arial"/>
                <a:sym typeface="Arial"/>
              </a:rPr>
              <a:t>their</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motorcycle</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retrofit</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project</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technical</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assistance</a:t>
            </a:r>
            <a:r>
              <a:rPr lang="de-DE" sz="1600" b="0" i="0" u="none" strike="noStrike" cap="none">
                <a:solidFill>
                  <a:schemeClr val="dk1"/>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a:p>
            <a:pPr marL="285750" indent="-260350">
              <a:buClr>
                <a:schemeClr val="dk1"/>
              </a:buClr>
              <a:buSzPts val="1600"/>
              <a:buFont typeface="Arial"/>
              <a:buChar char="•"/>
            </a:pPr>
            <a:r>
              <a:rPr lang="de-DE" sz="1600" err="1">
                <a:solidFill>
                  <a:schemeClr val="dk1"/>
                </a:solidFill>
              </a:rPr>
              <a:t>Incubator</a:t>
            </a:r>
            <a:r>
              <a:rPr lang="de-DE" sz="1600">
                <a:solidFill>
                  <a:schemeClr val="dk1"/>
                </a:solidFill>
              </a:rPr>
              <a:t>: Engagement </a:t>
            </a:r>
            <a:r>
              <a:rPr lang="de-DE" sz="1600" err="1">
                <a:solidFill>
                  <a:schemeClr val="dk1"/>
                </a:solidFill>
              </a:rPr>
              <a:t>session</a:t>
            </a:r>
            <a:r>
              <a:rPr lang="de-DE" sz="1600">
                <a:solidFill>
                  <a:schemeClr val="dk1"/>
                </a:solidFill>
              </a:rPr>
              <a:t> </a:t>
            </a:r>
            <a:r>
              <a:rPr lang="de-DE" sz="1600" err="1">
                <a:solidFill>
                  <a:schemeClr val="dk1"/>
                </a:solidFill>
              </a:rPr>
              <a:t>being</a:t>
            </a:r>
            <a:r>
              <a:rPr lang="de-DE" sz="1600">
                <a:solidFill>
                  <a:schemeClr val="dk1"/>
                </a:solidFill>
              </a:rPr>
              <a:t> </a:t>
            </a:r>
            <a:r>
              <a:rPr lang="de-DE" sz="1600" err="1">
                <a:solidFill>
                  <a:schemeClr val="dk1"/>
                </a:solidFill>
              </a:rPr>
              <a:t>planned</a:t>
            </a:r>
            <a:r>
              <a:rPr lang="de-DE" sz="1600">
                <a:solidFill>
                  <a:schemeClr val="dk1"/>
                </a:solidFill>
              </a:rPr>
              <a:t> on </a:t>
            </a:r>
            <a:r>
              <a:rPr lang="de-DE" sz="1600" err="1">
                <a:solidFill>
                  <a:schemeClr val="dk1"/>
                </a:solidFill>
              </a:rPr>
              <a:t>business</a:t>
            </a:r>
            <a:r>
              <a:rPr lang="de-DE" sz="1600">
                <a:solidFill>
                  <a:schemeClr val="dk1"/>
                </a:solidFill>
              </a:rPr>
              <a:t> </a:t>
            </a:r>
            <a:r>
              <a:rPr lang="de-DE" sz="1600" err="1">
                <a:solidFill>
                  <a:schemeClr val="dk1"/>
                </a:solidFill>
              </a:rPr>
              <a:t>models</a:t>
            </a:r>
            <a:r>
              <a:rPr lang="de-DE" sz="1600">
                <a:solidFill>
                  <a:schemeClr val="dk1"/>
                </a:solidFill>
              </a:rPr>
              <a:t> </a:t>
            </a:r>
            <a:r>
              <a:rPr lang="de-DE" sz="1600" err="1">
                <a:solidFill>
                  <a:schemeClr val="dk1"/>
                </a:solidFill>
              </a:rPr>
              <a:t>assessment</a:t>
            </a:r>
            <a:endParaRPr lang="de-DE" sz="1600" b="0" i="0" u="none" strike="noStrike" cap="none" err="1">
              <a:solidFill>
                <a:schemeClr val="dk1"/>
              </a:solidFill>
              <a:latin typeface="Arial"/>
              <a:ea typeface="Arial"/>
              <a:cs typeface="Arial"/>
            </a:endParaRPr>
          </a:p>
          <a:p>
            <a:pPr marL="285750" marR="0" lvl="0" indent="-26035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Training (regional, </a:t>
            </a:r>
            <a:r>
              <a:rPr lang="de-DE" sz="1600" b="0" i="0" u="none" strike="noStrike" cap="none" err="1">
                <a:solidFill>
                  <a:schemeClr val="dk1"/>
                </a:solidFill>
                <a:latin typeface="Arial"/>
                <a:ea typeface="Arial"/>
                <a:cs typeface="Arial"/>
                <a:sym typeface="Arial"/>
              </a:rPr>
              <a:t>peer-to-peer</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tailored</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to</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the</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knowledge</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of</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target</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groups</a:t>
            </a:r>
            <a:r>
              <a:rPr lang="de-DE" sz="1600" b="0" i="0" u="none" strike="noStrike" cap="none">
                <a:solidFill>
                  <a:schemeClr val="dk1"/>
                </a:solidFill>
                <a:latin typeface="Arial"/>
                <a:ea typeface="Arial"/>
                <a:cs typeface="Arial"/>
                <a:sym typeface="Arial"/>
              </a:rPr>
              <a:t>/</a:t>
            </a:r>
            <a:r>
              <a:rPr lang="de-DE" sz="1600" b="0" i="0" u="none" strike="noStrike" cap="none" err="1">
                <a:solidFill>
                  <a:schemeClr val="dk1"/>
                </a:solidFill>
                <a:latin typeface="Arial"/>
                <a:ea typeface="Arial"/>
                <a:cs typeface="Arial"/>
                <a:sym typeface="Arial"/>
              </a:rPr>
              <a:t>vehicles</a:t>
            </a:r>
            <a:endParaRPr sz="1600" b="0" i="0" u="none" strike="noStrike" cap="none" err="1">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err="1">
                <a:solidFill>
                  <a:schemeClr val="dk1"/>
                </a:solidFill>
                <a:latin typeface="Arial"/>
                <a:ea typeface="Arial"/>
                <a:cs typeface="Arial"/>
                <a:sym typeface="Arial"/>
              </a:rPr>
              <a:t>Ongoing</a:t>
            </a:r>
            <a:r>
              <a:rPr lang="de-DE" sz="1600" b="0" i="0" u="none" strike="noStrike" cap="none">
                <a:solidFill>
                  <a:schemeClr val="dk1"/>
                </a:solidFill>
                <a:latin typeface="Arial"/>
                <a:ea typeface="Arial"/>
                <a:cs typeface="Arial"/>
                <a:sym typeface="Arial"/>
              </a:rPr>
              <a:t> and </a:t>
            </a:r>
            <a:r>
              <a:rPr lang="de-DE" sz="1600" b="0" i="0" u="none" strike="noStrike" cap="none" err="1">
                <a:solidFill>
                  <a:schemeClr val="dk1"/>
                </a:solidFill>
                <a:latin typeface="Arial"/>
                <a:ea typeface="Arial"/>
                <a:cs typeface="Arial"/>
                <a:sym typeface="Arial"/>
              </a:rPr>
              <a:t>future</a:t>
            </a:r>
            <a:r>
              <a:rPr lang="de-DE" sz="1600" b="0" i="0" u="none" strike="noStrike" cap="none">
                <a:solidFill>
                  <a:schemeClr val="dk1"/>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a:p>
            <a:pPr marL="285750" marR="0" lvl="0" indent="-26035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Further </a:t>
            </a:r>
            <a:r>
              <a:rPr lang="de-DE" sz="1600" b="0" i="0" u="none" strike="noStrike" cap="none" err="1">
                <a:solidFill>
                  <a:schemeClr val="dk1"/>
                </a:solidFill>
                <a:latin typeface="Arial"/>
                <a:ea typeface="Arial"/>
                <a:cs typeface="Arial"/>
                <a:sym typeface="Arial"/>
              </a:rPr>
              <a:t>exploration</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of</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powertrain</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options</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for</a:t>
            </a:r>
            <a:r>
              <a:rPr lang="de-DE" sz="1600" b="0" i="0" u="none" strike="noStrike" cap="none">
                <a:solidFill>
                  <a:schemeClr val="dk1"/>
                </a:solidFill>
                <a:latin typeface="Arial"/>
                <a:ea typeface="Arial"/>
                <a:cs typeface="Arial"/>
                <a:sym typeface="Arial"/>
              </a:rPr>
              <a:t> e-motos and e-bikes</a:t>
            </a:r>
            <a:endParaRPr sz="1600" b="0" i="0" u="none" strike="noStrike" cap="none">
              <a:solidFill>
                <a:schemeClr val="dk1"/>
              </a:solidFill>
              <a:latin typeface="Arial"/>
              <a:ea typeface="Arial"/>
              <a:cs typeface="Arial"/>
              <a:sym typeface="Arial"/>
            </a:endParaRPr>
          </a:p>
          <a:p>
            <a:pPr marL="285750" marR="0" lvl="0" indent="-260350" algn="l" rtl="0">
              <a:lnSpc>
                <a:spcPct val="100000"/>
              </a:lnSpc>
              <a:spcBef>
                <a:spcPts val="0"/>
              </a:spcBef>
              <a:spcAft>
                <a:spcPts val="0"/>
              </a:spcAft>
              <a:buClr>
                <a:schemeClr val="dk1"/>
              </a:buClr>
              <a:buSzPts val="1600"/>
              <a:buFont typeface="Arial"/>
              <a:buChar char="•"/>
            </a:pPr>
            <a:r>
              <a:rPr lang="de-DE" sz="1600" b="0" i="0" u="none" strike="noStrike" cap="none" err="1">
                <a:solidFill>
                  <a:schemeClr val="dk1"/>
                </a:solidFill>
                <a:latin typeface="Arial"/>
                <a:ea typeface="Arial"/>
                <a:cs typeface="Arial"/>
                <a:sym typeface="Arial"/>
              </a:rPr>
              <a:t>Pursuing</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discussions</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to</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introduce</a:t>
            </a:r>
            <a:r>
              <a:rPr lang="de-DE" sz="1600" b="0" i="0" u="none" strike="noStrike" cap="none">
                <a:solidFill>
                  <a:schemeClr val="dk1"/>
                </a:solidFill>
                <a:latin typeface="Arial"/>
                <a:ea typeface="Arial"/>
                <a:cs typeface="Arial"/>
                <a:sym typeface="Arial"/>
              </a:rPr>
              <a:t> a </a:t>
            </a:r>
            <a:r>
              <a:rPr lang="de-DE" sz="1600" b="0" i="0" u="none" strike="noStrike" cap="none" err="1">
                <a:solidFill>
                  <a:schemeClr val="dk1"/>
                </a:solidFill>
                <a:latin typeface="Arial"/>
                <a:ea typeface="Arial"/>
                <a:cs typeface="Arial"/>
                <a:sym typeface="Arial"/>
              </a:rPr>
              <a:t>MaaS</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application</a:t>
            </a:r>
            <a:endParaRPr sz="1600" b="0" i="0" u="none" strike="noStrike" cap="none" err="1">
              <a:solidFill>
                <a:schemeClr val="dk1"/>
              </a:solidFill>
              <a:latin typeface="Arial"/>
              <a:ea typeface="Arial"/>
              <a:cs typeface="Arial"/>
              <a:sym typeface="Arial"/>
            </a:endParaRPr>
          </a:p>
          <a:p>
            <a:pPr marL="285750" indent="-260350">
              <a:buClr>
                <a:schemeClr val="dk1"/>
              </a:buClr>
              <a:buSzPts val="1600"/>
              <a:buFont typeface="Arial"/>
              <a:buChar char="•"/>
            </a:pPr>
            <a:r>
              <a:rPr lang="de-DE" sz="1600" b="0" i="0" u="none" strike="noStrike" cap="none">
                <a:solidFill>
                  <a:schemeClr val="dk1"/>
                </a:solidFill>
                <a:latin typeface="Arial"/>
                <a:ea typeface="Arial"/>
                <a:cs typeface="Arial"/>
                <a:sym typeface="Arial"/>
              </a:rPr>
              <a:t>Future TUB Design Studio and </a:t>
            </a:r>
            <a:r>
              <a:rPr lang="de-DE" sz="1600" b="0" i="0" u="none" strike="noStrike" cap="none" err="1">
                <a:solidFill>
                  <a:schemeClr val="dk1"/>
                </a:solidFill>
                <a:latin typeface="Arial"/>
                <a:ea typeface="Arial"/>
                <a:cs typeface="Arial"/>
                <a:sym typeface="Arial"/>
              </a:rPr>
              <a:t>placemaking</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activities</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focussing</a:t>
            </a:r>
            <a:r>
              <a:rPr lang="de-DE" sz="1600" b="0" i="0" u="none" strike="noStrike" cap="none">
                <a:solidFill>
                  <a:schemeClr val="dk1"/>
                </a:solidFill>
                <a:latin typeface="Arial"/>
                <a:ea typeface="Arial"/>
                <a:cs typeface="Arial"/>
                <a:sym typeface="Arial"/>
              </a:rPr>
              <a:t> on multimodal </a:t>
            </a:r>
            <a:r>
              <a:rPr lang="de-DE" sz="1600" b="0" i="0" u="none" strike="noStrike" cap="none" err="1">
                <a:solidFill>
                  <a:schemeClr val="dk1"/>
                </a:solidFill>
                <a:latin typeface="Arial"/>
                <a:ea typeface="Arial"/>
                <a:cs typeface="Arial"/>
                <a:sym typeface="Arial"/>
              </a:rPr>
              <a:t>integration</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charging</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infrastructure</a:t>
            </a:r>
            <a:r>
              <a:rPr lang="de-DE" sz="1600" b="0" i="0" u="none" strike="noStrike" cap="none">
                <a:solidFill>
                  <a:schemeClr val="dk1"/>
                </a:solidFill>
                <a:latin typeface="Arial"/>
                <a:ea typeface="Arial"/>
                <a:cs typeface="Arial"/>
                <a:sym typeface="Arial"/>
              </a:rPr>
              <a:t> and </a:t>
            </a:r>
            <a:r>
              <a:rPr lang="de-DE" sz="1600" b="0" i="0" u="none" strike="noStrike" cap="none" err="1">
                <a:solidFill>
                  <a:schemeClr val="dk1"/>
                </a:solidFill>
                <a:latin typeface="Arial"/>
                <a:ea typeface="Arial"/>
                <a:cs typeface="Arial"/>
                <a:sym typeface="Arial"/>
              </a:rPr>
              <a:t>active</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mobility</a:t>
            </a:r>
            <a:r>
              <a:rPr lang="de-DE" sz="1600" b="0" i="0" u="none" strike="noStrike" cap="none">
                <a:solidFill>
                  <a:schemeClr val="dk1"/>
                </a:solidFill>
                <a:latin typeface="Arial"/>
                <a:ea typeface="Arial"/>
                <a:cs typeface="Arial"/>
                <a:sym typeface="Arial"/>
              </a:rPr>
              <a:t> </a:t>
            </a:r>
            <a:r>
              <a:rPr lang="de-DE" sz="1600" b="0" i="0" u="none" strike="noStrike" cap="none" err="1">
                <a:solidFill>
                  <a:schemeClr val="dk1"/>
                </a:solidFill>
                <a:latin typeface="Arial"/>
                <a:ea typeface="Arial"/>
                <a:cs typeface="Arial"/>
                <a:sym typeface="Arial"/>
              </a:rPr>
              <a:t>infrastructure</a:t>
            </a:r>
            <a:r>
              <a:rPr lang="de-DE" sz="1600">
                <a:solidFill>
                  <a:schemeClr val="dk1"/>
                </a:solidFill>
              </a:rPr>
              <a:t>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497" name="Google Shape;497;p70" descr="Une image contenant terrain, extérieur&#10;&#10;Description générée automatiquemen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7738"/>
            <a:ext cx="5004486" cy="3338707"/>
          </a:xfrm>
          <a:prstGeom prst="rect">
            <a:avLst/>
          </a:prstGeom>
          <a:noFill/>
          <a:ln>
            <a:noFill/>
          </a:ln>
        </p:spPr>
      </p:pic>
      <p:pic>
        <p:nvPicPr>
          <p:cNvPr id="498" name="Google Shape;498;p7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83311" y="11963"/>
            <a:ext cx="5518461" cy="3350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
          <p:cNvSpPr/>
          <p:nvPr/>
        </p:nvSpPr>
        <p:spPr>
          <a:xfrm>
            <a:off x="1862254" y="2576145"/>
            <a:ext cx="223024" cy="4281855"/>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5" name="Google Shape;505;p1"/>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27</a:t>
            </a:fld>
            <a:endParaRPr/>
          </a:p>
        </p:txBody>
      </p:sp>
      <p:sp>
        <p:nvSpPr>
          <p:cNvPr id="506" name="Google Shape;506;p1"/>
          <p:cNvSpPr/>
          <p:nvPr/>
        </p:nvSpPr>
        <p:spPr>
          <a:xfrm>
            <a:off x="557897" y="723526"/>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PROGRESS TOWARDS IMPLEMENTATION</a:t>
            </a:r>
            <a:endParaRPr sz="2400" b="0" i="0" u="none" strike="noStrike" cap="none">
              <a:solidFill>
                <a:schemeClr val="dk1"/>
              </a:solidFill>
              <a:latin typeface="Arial"/>
              <a:ea typeface="Arial"/>
              <a:cs typeface="Arial"/>
              <a:sym typeface="Arial"/>
            </a:endParaRPr>
          </a:p>
        </p:txBody>
      </p:sp>
      <p:sp>
        <p:nvSpPr>
          <p:cNvPr id="507" name="Google Shape;507;p1"/>
          <p:cNvSpPr/>
          <p:nvPr/>
        </p:nvSpPr>
        <p:spPr>
          <a:xfrm>
            <a:off x="557897" y="1105908"/>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Hamburg (Germany)</a:t>
            </a:r>
            <a:endParaRPr sz="2400" b="0" i="0" u="none" strike="noStrike" cap="none">
              <a:solidFill>
                <a:schemeClr val="dk1"/>
              </a:solidFill>
              <a:latin typeface="Arial"/>
              <a:ea typeface="Arial"/>
              <a:cs typeface="Arial"/>
              <a:sym typeface="Arial"/>
            </a:endParaRPr>
          </a:p>
        </p:txBody>
      </p:sp>
      <p:sp>
        <p:nvSpPr>
          <p:cNvPr id="508" name="Google Shape;508;p1"/>
          <p:cNvSpPr/>
          <p:nvPr/>
        </p:nvSpPr>
        <p:spPr>
          <a:xfrm>
            <a:off x="642594" y="1960899"/>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9" name="Google Shape;509;p1"/>
          <p:cNvSpPr/>
          <p:nvPr/>
        </p:nvSpPr>
        <p:spPr>
          <a:xfrm>
            <a:off x="642594" y="2954523"/>
            <a:ext cx="2669318" cy="615246"/>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0" name="Google Shape;510;p1"/>
          <p:cNvSpPr txBox="1"/>
          <p:nvPr/>
        </p:nvSpPr>
        <p:spPr>
          <a:xfrm>
            <a:off x="642593" y="2006912"/>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PILOT NAME</a:t>
            </a:r>
            <a:endParaRPr sz="1400" b="0" i="0" u="none" strike="noStrike" cap="none">
              <a:solidFill>
                <a:srgbClr val="000000"/>
              </a:solidFill>
              <a:latin typeface="Arial"/>
              <a:ea typeface="Arial"/>
              <a:cs typeface="Arial"/>
              <a:sym typeface="Arial"/>
            </a:endParaRPr>
          </a:p>
        </p:txBody>
      </p:sp>
      <p:sp>
        <p:nvSpPr>
          <p:cNvPr id="511" name="Google Shape;511;p1"/>
          <p:cNvSpPr txBox="1"/>
          <p:nvPr/>
        </p:nvSpPr>
        <p:spPr>
          <a:xfrm>
            <a:off x="642593" y="3078593"/>
            <a:ext cx="2669319"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PARTNERS INVOLVED</a:t>
            </a:r>
            <a:endParaRPr sz="1400" b="0" i="0" u="none" strike="noStrike" cap="none">
              <a:solidFill>
                <a:srgbClr val="000000"/>
              </a:solidFill>
              <a:latin typeface="Arial"/>
              <a:ea typeface="Arial"/>
              <a:cs typeface="Arial"/>
              <a:sym typeface="Arial"/>
            </a:endParaRPr>
          </a:p>
        </p:txBody>
      </p:sp>
      <p:sp>
        <p:nvSpPr>
          <p:cNvPr id="512" name="Google Shape;512;p1"/>
          <p:cNvSpPr/>
          <p:nvPr/>
        </p:nvSpPr>
        <p:spPr>
          <a:xfrm>
            <a:off x="642593" y="3959301"/>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3" name="Google Shape;513;p1"/>
          <p:cNvSpPr txBox="1"/>
          <p:nvPr/>
        </p:nvSpPr>
        <p:spPr>
          <a:xfrm>
            <a:off x="642593" y="4003492"/>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PROGRESS</a:t>
            </a:r>
            <a:endParaRPr sz="1400" b="0" i="0" u="none" strike="noStrike" cap="none">
              <a:solidFill>
                <a:srgbClr val="000000"/>
              </a:solidFill>
              <a:latin typeface="Arial"/>
              <a:ea typeface="Arial"/>
              <a:cs typeface="Arial"/>
              <a:sym typeface="Arial"/>
            </a:endParaRPr>
          </a:p>
        </p:txBody>
      </p:sp>
      <p:sp>
        <p:nvSpPr>
          <p:cNvPr id="514" name="Google Shape;514;p1"/>
          <p:cNvSpPr/>
          <p:nvPr/>
        </p:nvSpPr>
        <p:spPr>
          <a:xfrm>
            <a:off x="3442346" y="1819723"/>
            <a:ext cx="8558307" cy="9015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600" b="1" i="0" u="none" strike="noStrike" cap="none">
                <a:solidFill>
                  <a:srgbClr val="000000"/>
                </a:solidFill>
                <a:latin typeface="Arial"/>
                <a:ea typeface="Arial"/>
                <a:cs typeface="Arial"/>
                <a:sym typeface="Arial"/>
              </a:rPr>
              <a:t>E-Mobility for last-mile connectivity</a:t>
            </a:r>
            <a:endParaRPr/>
          </a:p>
          <a:p>
            <a:pPr marL="0" marR="0" lvl="0" indent="0" algn="l" rtl="0">
              <a:lnSpc>
                <a:spcPct val="100000"/>
              </a:lnSpc>
              <a:spcBef>
                <a:spcPts val="0"/>
              </a:spcBef>
              <a:spcAft>
                <a:spcPts val="0"/>
              </a:spcAft>
              <a:buNone/>
            </a:pPr>
            <a:r>
              <a:rPr lang="de-DE" sz="1600" b="0" i="0" u="none" strike="noStrike" cap="none">
                <a:solidFill>
                  <a:srgbClr val="000000"/>
                </a:solidFill>
                <a:latin typeface="Arial"/>
                <a:ea typeface="Arial"/>
                <a:cs typeface="Arial"/>
                <a:sym typeface="Arial"/>
              </a:rPr>
              <a:t>HOCHBAHN, the public transport operator, will test an incentive and pricing scheme for shared e-scooters in a demo area outside the city centre, to complement the public transport system rather than competing with it.</a:t>
            </a:r>
            <a:endParaRPr sz="1600" b="0" i="1" u="none" strike="noStrike" cap="none">
              <a:solidFill>
                <a:srgbClr val="000000"/>
              </a:solidFill>
              <a:latin typeface="Arial"/>
              <a:ea typeface="Arial"/>
              <a:cs typeface="Arial"/>
              <a:sym typeface="Arial"/>
            </a:endParaRPr>
          </a:p>
        </p:txBody>
      </p:sp>
      <p:sp>
        <p:nvSpPr>
          <p:cNvPr id="515" name="Google Shape;515;p1"/>
          <p:cNvSpPr/>
          <p:nvPr/>
        </p:nvSpPr>
        <p:spPr>
          <a:xfrm>
            <a:off x="3442346" y="3078593"/>
            <a:ext cx="8199527" cy="36933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000000"/>
                </a:solidFill>
                <a:latin typeface="Arial"/>
                <a:ea typeface="Arial"/>
                <a:cs typeface="Arial"/>
                <a:sym typeface="Arial"/>
              </a:rPr>
              <a:t>Hamburger Hochbahn AG, WI, V2C2</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rgbClr val="000000"/>
                </a:solidFill>
                <a:latin typeface="Arial"/>
                <a:ea typeface="Arial"/>
                <a:cs typeface="Arial"/>
                <a:sym typeface="Arial"/>
              </a:rPr>
              <a:t>Industry partner: T-Systems</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516" name="Google Shape;516;p1"/>
          <p:cNvSpPr/>
          <p:nvPr/>
        </p:nvSpPr>
        <p:spPr>
          <a:xfrm>
            <a:off x="3482094" y="4070496"/>
            <a:ext cx="8558307" cy="255450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Demo area was selected (Hamburg-Lokstedt and Hamburg-Langenhorn), based on public transport availability, population density, demographic structure, availability of complementary mobility services</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de-DE" sz="1600" b="0" i="0" u="none" strike="noStrike" cap="none">
                <a:solidFill>
                  <a:schemeClr val="dk1"/>
                </a:solidFill>
                <a:latin typeface="Arial"/>
                <a:ea typeface="Arial"/>
                <a:cs typeface="Arial"/>
                <a:sym typeface="Arial"/>
              </a:rPr>
              <a:t> </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1" i="0" u="none" strike="noStrike" cap="none">
                <a:solidFill>
                  <a:schemeClr val="dk1"/>
                </a:solidFill>
                <a:latin typeface="Arial"/>
                <a:ea typeface="Arial"/>
                <a:cs typeface="Arial"/>
                <a:sym typeface="Arial"/>
              </a:rPr>
              <a:t>Tendering process </a:t>
            </a:r>
            <a:r>
              <a:rPr lang="de-DE" sz="1600" b="0" i="0" u="none" strike="noStrike" cap="none">
                <a:solidFill>
                  <a:schemeClr val="dk1"/>
                </a:solidFill>
                <a:latin typeface="Arial"/>
                <a:ea typeface="Arial"/>
                <a:cs typeface="Arial"/>
                <a:sym typeface="Arial"/>
              </a:rPr>
              <a:t>for e-scooter provision was conducted</a:t>
            </a:r>
            <a:endParaRPr sz="1600" b="0" i="0" u="none" strike="noStrike" cap="none">
              <a:solidFill>
                <a:schemeClr val="dk1"/>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1" i="0" u="none" strike="noStrike" cap="none">
                <a:solidFill>
                  <a:schemeClr val="dk1"/>
                </a:solidFill>
                <a:latin typeface="Arial"/>
                <a:ea typeface="Arial"/>
                <a:cs typeface="Arial"/>
                <a:sym typeface="Arial"/>
              </a:rPr>
              <a:t>Sharing system operator </a:t>
            </a:r>
            <a:r>
              <a:rPr lang="de-DE" sz="1600" b="0" i="0" u="none" strike="noStrike" cap="none">
                <a:solidFill>
                  <a:schemeClr val="dk1"/>
                </a:solidFill>
                <a:latin typeface="Arial"/>
                <a:ea typeface="Arial"/>
                <a:cs typeface="Arial"/>
                <a:sym typeface="Arial"/>
              </a:rPr>
              <a:t>(TIER Mobility) was selected for providing the e-scooter services</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Integration into </a:t>
            </a:r>
            <a:r>
              <a:rPr lang="de-DE" sz="1600" b="1" i="0" u="none" strike="noStrike" cap="none">
                <a:solidFill>
                  <a:schemeClr val="dk1"/>
                </a:solidFill>
                <a:latin typeface="Arial"/>
                <a:ea typeface="Arial"/>
                <a:cs typeface="Arial"/>
                <a:sym typeface="Arial"/>
              </a:rPr>
              <a:t>existing mobility app </a:t>
            </a:r>
            <a:r>
              <a:rPr lang="de-DE" sz="1600" b="0" i="0" u="none" strike="noStrike" cap="none">
                <a:solidFill>
                  <a:schemeClr val="dk1"/>
                </a:solidFill>
                <a:latin typeface="Arial"/>
                <a:ea typeface="Arial"/>
                <a:cs typeface="Arial"/>
                <a:sym typeface="Arial"/>
              </a:rPr>
              <a:t>(hvv switch) is being explored</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2" descr="Neue Switch-App im HVV: Wer sie unbedingt braucht – und wer nich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81255" y="535075"/>
            <a:ext cx="4627691" cy="3085128"/>
          </a:xfrm>
          <a:prstGeom prst="rect">
            <a:avLst/>
          </a:prstGeom>
          <a:noFill/>
          <a:ln>
            <a:noFill/>
          </a:ln>
        </p:spPr>
      </p:pic>
      <p:sp>
        <p:nvSpPr>
          <p:cNvPr id="522" name="Google Shape;522;p2"/>
          <p:cNvSpPr/>
          <p:nvPr/>
        </p:nvSpPr>
        <p:spPr>
          <a:xfrm>
            <a:off x="1862255" y="4010169"/>
            <a:ext cx="200722" cy="2847831"/>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3" name="Google Shape;523;p2"/>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28</a:t>
            </a:fld>
            <a:endParaRPr/>
          </a:p>
        </p:txBody>
      </p:sp>
      <p:sp>
        <p:nvSpPr>
          <p:cNvPr id="524" name="Google Shape;524;p2"/>
          <p:cNvSpPr/>
          <p:nvPr/>
        </p:nvSpPr>
        <p:spPr>
          <a:xfrm>
            <a:off x="627957" y="3868672"/>
            <a:ext cx="2669318" cy="615246"/>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25" name="Google Shape;525;p2"/>
          <p:cNvSpPr txBox="1"/>
          <p:nvPr/>
        </p:nvSpPr>
        <p:spPr>
          <a:xfrm>
            <a:off x="583353" y="3914685"/>
            <a:ext cx="266931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PLANNED</a:t>
            </a: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a:off x="3571900" y="3428999"/>
            <a:ext cx="8188500" cy="3206991"/>
          </a:xfrm>
          <a:prstGeom prst="rect">
            <a:avLst/>
          </a:prstGeom>
          <a:noFill/>
          <a:ln>
            <a:noFill/>
          </a:ln>
        </p:spPr>
        <p:txBody>
          <a:bodyPr spcFirstLastPara="1" wrap="square" lIns="91425" tIns="45700" rIns="91425" bIns="45700" anchor="t" anchorCtr="0">
            <a:spAutoFit/>
          </a:bodyPr>
          <a:lstStyle/>
          <a:p>
            <a:pPr marL="127000" marR="0" lvl="0" indent="0" algn="l" rtl="0">
              <a:lnSpc>
                <a:spcPct val="115000"/>
              </a:lnSpc>
              <a:spcBef>
                <a:spcPts val="0"/>
              </a:spcBef>
              <a:spcAft>
                <a:spcPts val="0"/>
              </a:spcAft>
              <a:buNone/>
            </a:pPr>
            <a:r>
              <a:rPr lang="de-DE" sz="1600" b="0" i="0" u="none" strike="noStrike" cap="none">
                <a:solidFill>
                  <a:schemeClr val="dk1"/>
                </a:solidFill>
                <a:latin typeface="Arial"/>
                <a:ea typeface="Arial"/>
                <a:cs typeface="Arial"/>
                <a:sym typeface="Arial"/>
              </a:rPr>
              <a:t>Short-term</a:t>
            </a:r>
            <a:endParaRPr/>
          </a:p>
          <a:p>
            <a:pPr marL="457200" marR="0" lvl="0" indent="-330200" algn="l" rtl="0">
              <a:lnSpc>
                <a:spcPct val="115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Explore options to incentivize e-scooter use as first- and last mile solutions (e.g. price reductions for specific parking zones or elimination of unlocking fee by starting/ending the e-scooter-ride at the station)</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Explore options to designate parking zones for e-scooters at stations (physical, geo-fencing, etc.)</a:t>
            </a:r>
            <a:endParaRPr/>
          </a:p>
          <a:p>
            <a:pPr marL="127000" marR="0" lvl="0" indent="0" algn="l" rtl="0">
              <a:lnSpc>
                <a:spcPct val="115000"/>
              </a:lnSpc>
              <a:spcBef>
                <a:spcPts val="0"/>
              </a:spcBef>
              <a:spcAft>
                <a:spcPts val="0"/>
              </a:spcAft>
              <a:buNone/>
            </a:pPr>
            <a:endParaRPr sz="1600" b="0" i="0" u="none" strike="noStrike" cap="none">
              <a:solidFill>
                <a:schemeClr val="dk1"/>
              </a:solidFill>
              <a:latin typeface="Arial"/>
              <a:ea typeface="Arial"/>
              <a:cs typeface="Arial"/>
              <a:sym typeface="Arial"/>
            </a:endParaRPr>
          </a:p>
          <a:p>
            <a:pPr marL="127000" marR="0" lvl="0" indent="0" algn="l" rtl="0">
              <a:lnSpc>
                <a:spcPct val="115000"/>
              </a:lnSpc>
              <a:spcBef>
                <a:spcPts val="0"/>
              </a:spcBef>
              <a:spcAft>
                <a:spcPts val="0"/>
              </a:spcAft>
              <a:buNone/>
            </a:pPr>
            <a:r>
              <a:rPr lang="de-DE" sz="1600" b="0" i="0" u="none" strike="noStrike" cap="none">
                <a:solidFill>
                  <a:schemeClr val="dk1"/>
                </a:solidFill>
                <a:latin typeface="Arial"/>
                <a:ea typeface="Arial"/>
                <a:cs typeface="Arial"/>
                <a:sym typeface="Arial"/>
              </a:rPr>
              <a:t>Mid- to long-term</a:t>
            </a:r>
            <a:endParaRPr/>
          </a:p>
          <a:p>
            <a:pPr marL="457200" marR="0" lvl="0" indent="-330200" algn="l" rtl="0">
              <a:lnSpc>
                <a:spcPct val="115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Explore new charging solutions (battery exchange stations in shops)</a:t>
            </a:r>
            <a:endParaRPr/>
          </a:p>
          <a:p>
            <a:pPr marL="457200" marR="0" lvl="0" indent="-330200" algn="l" rtl="0">
              <a:lnSpc>
                <a:spcPct val="115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Full integration into Hamburg’s mobility app (hvv switch app) in 2021</a:t>
            </a:r>
            <a:endParaRPr/>
          </a:p>
          <a:p>
            <a:pPr marL="457200" marR="0" lvl="0" indent="-330200" algn="l" rtl="0">
              <a:lnSpc>
                <a:spcPct val="115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Additional SOL+ component on e-taxi charging is being prepared</a:t>
            </a:r>
            <a:endParaRPr/>
          </a:p>
        </p:txBody>
      </p:sp>
      <p:pic>
        <p:nvPicPr>
          <p:cNvPr id="527" name="Google Shape;527;p2" descr="Ein Bild, das Straße, draußen enthält.&#10;&#10;Automatisch generierte Beschreibu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1806" y="911042"/>
            <a:ext cx="3842958" cy="2555567"/>
          </a:xfrm>
          <a:prstGeom prst="rect">
            <a:avLst/>
          </a:prstGeom>
          <a:noFill/>
          <a:ln>
            <a:noFill/>
          </a:ln>
        </p:spPr>
      </p:pic>
      <p:pic>
        <p:nvPicPr>
          <p:cNvPr id="528" name="Google Shape;528;p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28762" y="104748"/>
            <a:ext cx="4378168" cy="2148191"/>
          </a:xfrm>
          <a:prstGeom prst="rect">
            <a:avLst/>
          </a:prstGeom>
          <a:noFill/>
          <a:ln>
            <a:noFill/>
          </a:ln>
        </p:spPr>
      </p:pic>
      <p:pic>
        <p:nvPicPr>
          <p:cNvPr id="529" name="Google Shape;529;p2" descr="hvv switch Logo"/>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58835" y="857711"/>
            <a:ext cx="609601" cy="73429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
          <p:cNvSpPr/>
          <p:nvPr/>
        </p:nvSpPr>
        <p:spPr>
          <a:xfrm>
            <a:off x="1862254" y="2576145"/>
            <a:ext cx="223024" cy="4281855"/>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6" name="Google Shape;536;p3"/>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29</a:t>
            </a:fld>
            <a:endParaRPr/>
          </a:p>
        </p:txBody>
      </p:sp>
      <p:sp>
        <p:nvSpPr>
          <p:cNvPr id="537" name="Google Shape;537;p3"/>
          <p:cNvSpPr/>
          <p:nvPr/>
        </p:nvSpPr>
        <p:spPr>
          <a:xfrm>
            <a:off x="557897" y="723526"/>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PROGRESS TOWARDS IMPLEMENTATION</a:t>
            </a:r>
            <a:endParaRPr sz="2400" b="0" i="0" u="none" strike="noStrike" cap="none">
              <a:solidFill>
                <a:schemeClr val="dk1"/>
              </a:solidFill>
              <a:latin typeface="Arial"/>
              <a:ea typeface="Arial"/>
              <a:cs typeface="Arial"/>
              <a:sym typeface="Arial"/>
            </a:endParaRPr>
          </a:p>
        </p:txBody>
      </p:sp>
      <p:sp>
        <p:nvSpPr>
          <p:cNvPr id="538" name="Google Shape;538;p3"/>
          <p:cNvSpPr/>
          <p:nvPr/>
        </p:nvSpPr>
        <p:spPr>
          <a:xfrm>
            <a:off x="557897" y="1105908"/>
            <a:ext cx="7203351"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Madrid (Spain)</a:t>
            </a:r>
            <a:endParaRPr sz="2400" b="0" i="0" u="none" strike="noStrike" cap="none">
              <a:solidFill>
                <a:schemeClr val="dk1"/>
              </a:solidFill>
              <a:latin typeface="Arial"/>
              <a:ea typeface="Arial"/>
              <a:cs typeface="Arial"/>
              <a:sym typeface="Arial"/>
            </a:endParaRPr>
          </a:p>
        </p:txBody>
      </p:sp>
      <p:sp>
        <p:nvSpPr>
          <p:cNvPr id="539" name="Google Shape;539;p3"/>
          <p:cNvSpPr/>
          <p:nvPr/>
        </p:nvSpPr>
        <p:spPr>
          <a:xfrm>
            <a:off x="642594" y="1808499"/>
            <a:ext cx="2669400" cy="615300"/>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0" name="Google Shape;540;p3"/>
          <p:cNvSpPr/>
          <p:nvPr/>
        </p:nvSpPr>
        <p:spPr>
          <a:xfrm>
            <a:off x="642594" y="2878323"/>
            <a:ext cx="2669400" cy="615300"/>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1" name="Google Shape;541;p3"/>
          <p:cNvSpPr txBox="1"/>
          <p:nvPr/>
        </p:nvSpPr>
        <p:spPr>
          <a:xfrm>
            <a:off x="642593" y="1854512"/>
            <a:ext cx="26694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PILOT NAME</a:t>
            </a:r>
            <a:endParaRPr sz="1400" b="0" i="0" u="none" strike="noStrike" cap="none">
              <a:solidFill>
                <a:srgbClr val="000000"/>
              </a:solidFill>
              <a:latin typeface="Arial"/>
              <a:ea typeface="Arial"/>
              <a:cs typeface="Arial"/>
              <a:sym typeface="Arial"/>
            </a:endParaRPr>
          </a:p>
        </p:txBody>
      </p:sp>
      <p:sp>
        <p:nvSpPr>
          <p:cNvPr id="542" name="Google Shape;542;p3"/>
          <p:cNvSpPr txBox="1"/>
          <p:nvPr/>
        </p:nvSpPr>
        <p:spPr>
          <a:xfrm>
            <a:off x="642593" y="3002393"/>
            <a:ext cx="2669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chemeClr val="lt1"/>
                </a:solidFill>
                <a:latin typeface="Arial"/>
                <a:ea typeface="Arial"/>
                <a:cs typeface="Arial"/>
                <a:sym typeface="Arial"/>
              </a:rPr>
              <a:t>PARTNERS INVOLVED</a:t>
            </a:r>
            <a:endParaRPr sz="1400" b="0" i="0" u="none" strike="noStrike" cap="none">
              <a:solidFill>
                <a:srgbClr val="000000"/>
              </a:solidFill>
              <a:latin typeface="Arial"/>
              <a:ea typeface="Arial"/>
              <a:cs typeface="Arial"/>
              <a:sym typeface="Arial"/>
            </a:endParaRPr>
          </a:p>
        </p:txBody>
      </p:sp>
      <p:sp>
        <p:nvSpPr>
          <p:cNvPr id="543" name="Google Shape;543;p3"/>
          <p:cNvSpPr/>
          <p:nvPr/>
        </p:nvSpPr>
        <p:spPr>
          <a:xfrm>
            <a:off x="642593" y="3730701"/>
            <a:ext cx="2669400" cy="615300"/>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4" name="Google Shape;544;p3"/>
          <p:cNvSpPr txBox="1"/>
          <p:nvPr/>
        </p:nvSpPr>
        <p:spPr>
          <a:xfrm>
            <a:off x="642593" y="3774892"/>
            <a:ext cx="26694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PROGRESS</a:t>
            </a:r>
            <a:endParaRPr sz="1400" b="0" i="0" u="none" strike="noStrike" cap="none">
              <a:solidFill>
                <a:srgbClr val="000000"/>
              </a:solidFill>
              <a:latin typeface="Arial"/>
              <a:ea typeface="Arial"/>
              <a:cs typeface="Arial"/>
              <a:sym typeface="Arial"/>
            </a:endParaRPr>
          </a:p>
        </p:txBody>
      </p:sp>
      <p:sp>
        <p:nvSpPr>
          <p:cNvPr id="545" name="Google Shape;545;p3"/>
          <p:cNvSpPr/>
          <p:nvPr/>
        </p:nvSpPr>
        <p:spPr>
          <a:xfrm>
            <a:off x="3442346" y="1771640"/>
            <a:ext cx="8558307" cy="10820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1" i="0" u="none" strike="noStrike" cap="none">
                <a:solidFill>
                  <a:srgbClr val="000000"/>
                </a:solidFill>
                <a:latin typeface="Arial"/>
                <a:ea typeface="Arial"/>
                <a:cs typeface="Arial"/>
                <a:sym typeface="Arial"/>
              </a:rPr>
              <a:t>Cutting-edge technology for smart charging </a:t>
            </a:r>
            <a:endParaRPr/>
          </a:p>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Installation of two inverted pantographs; development of a software to monitor and control the power network for charging, maximizing bus availability and operational efficiency​; Installation of multi-standard DC fast-charging points</a:t>
            </a:r>
            <a:endParaRPr/>
          </a:p>
        </p:txBody>
      </p:sp>
      <p:sp>
        <p:nvSpPr>
          <p:cNvPr id="546" name="Google Shape;546;p3"/>
          <p:cNvSpPr/>
          <p:nvPr/>
        </p:nvSpPr>
        <p:spPr>
          <a:xfrm>
            <a:off x="3518550" y="2926200"/>
            <a:ext cx="8558400" cy="615300"/>
          </a:xfrm>
          <a:prstGeom prst="rect">
            <a:avLst/>
          </a:prstGeom>
          <a:noFill/>
          <a:ln>
            <a:noFill/>
          </a:ln>
        </p:spPr>
        <p:txBody>
          <a:bodyPr spcFirstLastPara="1" wrap="square" lIns="91425" tIns="45700" rIns="91425" bIns="45700" anchor="t" anchorCtr="0">
            <a:noAutofit/>
          </a:bodyPr>
          <a:lstStyle/>
          <a:p>
            <a:pPr marL="269875" indent="-236855">
              <a:buSzPts val="900"/>
              <a:buFont typeface="Arial"/>
              <a:buChar char="●"/>
            </a:pPr>
            <a:r>
              <a:rPr lang="de-DE" sz="1600" b="0" i="0" u="none" strike="noStrike" cap="none" dirty="0">
                <a:solidFill>
                  <a:schemeClr val="tx1">
                    <a:lumMod val="95000"/>
                    <a:lumOff val="5000"/>
                  </a:schemeClr>
                </a:solidFill>
                <a:latin typeface="Arial"/>
                <a:ea typeface="Arial"/>
                <a:cs typeface="Arial"/>
                <a:sym typeface="Arial"/>
              </a:rPr>
              <a:t>EMT Madrid, UITP, WI, V2C2</a:t>
            </a:r>
            <a:endParaRPr lang="en-US" dirty="0">
              <a:solidFill>
                <a:schemeClr val="tx1">
                  <a:lumMod val="95000"/>
                  <a:lumOff val="5000"/>
                </a:schemeClr>
              </a:solidFill>
            </a:endParaRPr>
          </a:p>
          <a:p>
            <a:pPr marL="269875" marR="0" lvl="0" indent="-236855" algn="l" rtl="0">
              <a:lnSpc>
                <a:spcPct val="100000"/>
              </a:lnSpc>
              <a:spcBef>
                <a:spcPts val="0"/>
              </a:spcBef>
              <a:spcAft>
                <a:spcPts val="0"/>
              </a:spcAft>
              <a:buClr>
                <a:srgbClr val="000000"/>
              </a:buClr>
              <a:buSzPts val="900"/>
              <a:buFont typeface="Arial"/>
              <a:buChar char="●"/>
            </a:pPr>
            <a:r>
              <a:rPr lang="de-DE" sz="1600" b="0" i="0" u="none" strike="noStrike" cap="none" dirty="0">
                <a:solidFill>
                  <a:srgbClr val="000000"/>
                </a:solidFill>
                <a:latin typeface="Arial"/>
                <a:ea typeface="Arial"/>
                <a:cs typeface="Arial"/>
                <a:sym typeface="Arial"/>
              </a:rPr>
              <a:t>Industry Partner: ABB</a:t>
            </a:r>
            <a:endParaRPr sz="1600" b="0" i="0" u="none" strike="noStrike" cap="none" dirty="0">
              <a:solidFill>
                <a:schemeClr val="dk1"/>
              </a:solidFill>
              <a:latin typeface="Arial"/>
              <a:ea typeface="Arial"/>
              <a:cs typeface="Arial"/>
            </a:endParaRPr>
          </a:p>
        </p:txBody>
      </p:sp>
      <p:sp>
        <p:nvSpPr>
          <p:cNvPr id="547" name="Google Shape;547;p3"/>
          <p:cNvSpPr/>
          <p:nvPr/>
        </p:nvSpPr>
        <p:spPr>
          <a:xfrm>
            <a:off x="3482094" y="3870472"/>
            <a:ext cx="8558307" cy="23082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Demo site selected (Carabanchel bus depot), as well as the specific location within the depot based on infrastructure and operational requirements </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Studying technical characteristics (electrical and enviroment conditions)</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In contact with ABB to share more information about their pantographs and the sofware.</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Waiting the arrival of the new full electric buses ordered during 2021: BYD (30 units) and IRIZAR (20 units)</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User Needs Assessment completed</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p:nvPr/>
        </p:nvSpPr>
        <p:spPr>
          <a:xfrm>
            <a:off x="338276" y="450687"/>
            <a:ext cx="7162200" cy="446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59B7A7"/>
                </a:solidFill>
                <a:latin typeface="Arial"/>
                <a:ea typeface="Arial"/>
                <a:cs typeface="Arial"/>
                <a:sym typeface="Arial"/>
              </a:rPr>
              <a:t>Overall objective of SOLUTIONSplus </a:t>
            </a:r>
            <a:endParaRPr sz="2400" b="0" i="0" u="none" strike="noStrike" cap="none">
              <a:solidFill>
                <a:srgbClr val="59B7A7"/>
              </a:solidFill>
              <a:latin typeface="Arial"/>
              <a:ea typeface="Arial"/>
              <a:cs typeface="Arial"/>
              <a:sym typeface="Arial"/>
            </a:endParaRPr>
          </a:p>
        </p:txBody>
      </p:sp>
      <p:sp>
        <p:nvSpPr>
          <p:cNvPr id="133" name="Google Shape;133;p4"/>
          <p:cNvSpPr/>
          <p:nvPr/>
        </p:nvSpPr>
        <p:spPr>
          <a:xfrm>
            <a:off x="1341708" y="1351547"/>
            <a:ext cx="10012092" cy="8617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500" b="0" i="0" u="none" strike="noStrike" cap="none">
                <a:solidFill>
                  <a:schemeClr val="dk1"/>
                </a:solidFill>
                <a:latin typeface="Arial"/>
                <a:ea typeface="Arial"/>
                <a:cs typeface="Arial"/>
                <a:sym typeface="Arial"/>
              </a:rPr>
              <a:t>Accelerate transformational change towards sustainable urban mobility through innovative and integrated electric mobility solutions.</a:t>
            </a:r>
            <a:endParaRPr sz="2500" b="0" i="0" u="none" strike="noStrike" cap="none">
              <a:solidFill>
                <a:schemeClr val="dk1"/>
              </a:solidFill>
              <a:latin typeface="Arial"/>
              <a:ea typeface="Arial"/>
              <a:cs typeface="Arial"/>
              <a:sym typeface="Arial"/>
            </a:endParaRPr>
          </a:p>
        </p:txBody>
      </p:sp>
      <p:pic>
        <p:nvPicPr>
          <p:cNvPr id="134" name="Google Shape;134;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5934" y="2440661"/>
            <a:ext cx="10320131" cy="3460929"/>
          </a:xfrm>
          <a:prstGeom prst="rect">
            <a:avLst/>
          </a:prstGeom>
          <a:noFill/>
          <a:ln>
            <a:noFill/>
          </a:ln>
        </p:spPr>
      </p:pic>
      <p:sp>
        <p:nvSpPr>
          <p:cNvPr id="135" name="Google Shape;1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de-DE"/>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5"/>
          <p:cNvSpPr/>
          <p:nvPr/>
        </p:nvSpPr>
        <p:spPr>
          <a:xfrm>
            <a:off x="1862255" y="4010169"/>
            <a:ext cx="200722" cy="2847831"/>
          </a:xfrm>
          <a:prstGeom prst="rect">
            <a:avLst/>
          </a:prstGeom>
          <a:solidFill>
            <a:srgbClr val="8296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3" name="Google Shape;553;p5"/>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30</a:t>
            </a:fld>
            <a:endParaRPr/>
          </a:p>
        </p:txBody>
      </p:sp>
      <p:sp>
        <p:nvSpPr>
          <p:cNvPr id="554" name="Google Shape;554;p5"/>
          <p:cNvSpPr/>
          <p:nvPr/>
        </p:nvSpPr>
        <p:spPr>
          <a:xfrm>
            <a:off x="627957" y="3655072"/>
            <a:ext cx="2669400" cy="615300"/>
          </a:xfrm>
          <a:prstGeom prst="rect">
            <a:avLst/>
          </a:prstGeom>
          <a:solidFill>
            <a:srgbClr val="8296B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5" name="Google Shape;555;p5"/>
          <p:cNvSpPr txBox="1"/>
          <p:nvPr/>
        </p:nvSpPr>
        <p:spPr>
          <a:xfrm>
            <a:off x="627956" y="3701135"/>
            <a:ext cx="26694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0" i="0" u="none" strike="noStrike" cap="none">
                <a:solidFill>
                  <a:schemeClr val="lt1"/>
                </a:solidFill>
                <a:latin typeface="Arial"/>
                <a:ea typeface="Arial"/>
                <a:cs typeface="Arial"/>
                <a:sym typeface="Arial"/>
              </a:rPr>
              <a:t>PLANNED</a:t>
            </a:r>
            <a:endParaRPr sz="1400" b="0" i="0" u="none" strike="noStrike" cap="none">
              <a:solidFill>
                <a:srgbClr val="000000"/>
              </a:solidFill>
              <a:latin typeface="Arial"/>
              <a:ea typeface="Arial"/>
              <a:cs typeface="Arial"/>
              <a:sym typeface="Arial"/>
            </a:endParaRPr>
          </a:p>
        </p:txBody>
      </p:sp>
      <p:sp>
        <p:nvSpPr>
          <p:cNvPr id="556" name="Google Shape;556;p5"/>
          <p:cNvSpPr/>
          <p:nvPr/>
        </p:nvSpPr>
        <p:spPr>
          <a:xfrm>
            <a:off x="3393725" y="3655075"/>
            <a:ext cx="8418600"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Short-term</a:t>
            </a:r>
            <a:endParaRPr sz="1600" b="0" i="0" u="none" strike="noStrike" cap="none">
              <a:solidFill>
                <a:schemeClr val="dk1"/>
              </a:solidFill>
              <a:latin typeface="Arial"/>
              <a:ea typeface="Arial"/>
              <a:cs typeface="Arial"/>
              <a:sym typeface="Arial"/>
            </a:endParaRPr>
          </a:p>
          <a:p>
            <a:pPr marL="285750" marR="0" lvl="0" indent="-26035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Installation of 3 (three) inverted pantographs (supplied by ABB)</a:t>
            </a:r>
            <a:endParaRPr/>
          </a:p>
          <a:p>
            <a:pPr marL="285750" marR="0" lvl="0" indent="-26035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Installation 1 (one) Combo 2 DC charger  (supplied by ABB)</a:t>
            </a:r>
            <a:endParaRPr/>
          </a:p>
          <a:p>
            <a:pPr marL="285750" marR="0" lvl="0" indent="-26035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Development of a software to monitor and control the power network for charging, maximizing bus availability and operational efficiency (ABB smart software)</a:t>
            </a:r>
            <a:endParaRPr/>
          </a:p>
          <a:p>
            <a:pPr marL="285750" marR="0" lvl="0" indent="-26035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Assessing the launch of a new tender to build the infrastructure and grid connection</a:t>
            </a:r>
            <a:endParaRPr/>
          </a:p>
          <a:p>
            <a:pPr marL="285750" marR="0" lvl="0" indent="-26035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Adaptation of new BYD buses to charging solution</a:t>
            </a:r>
            <a:endParaRPr/>
          </a:p>
          <a:p>
            <a:pPr marL="285750" marR="0" lvl="0" indent="-26035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Testing mobile inverted pantograph</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Mid- to long-term</a:t>
            </a:r>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Explore options for a mobility hub with charging solutions for diverse services (carsharing, taxi…)</a:t>
            </a:r>
            <a:endParaRPr/>
          </a:p>
        </p:txBody>
      </p:sp>
      <p:pic>
        <p:nvPicPr>
          <p:cNvPr id="557" name="Google Shape;557;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59717" y="252726"/>
            <a:ext cx="3248167" cy="2436125"/>
          </a:xfrm>
          <a:prstGeom prst="rect">
            <a:avLst/>
          </a:prstGeom>
          <a:noFill/>
          <a:ln>
            <a:noFill/>
          </a:ln>
        </p:spPr>
      </p:pic>
      <p:pic>
        <p:nvPicPr>
          <p:cNvPr id="558" name="Google Shape;558;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49656" y="252726"/>
            <a:ext cx="2430676" cy="1823007"/>
          </a:xfrm>
          <a:prstGeom prst="rect">
            <a:avLst/>
          </a:prstGeom>
          <a:noFill/>
          <a:ln>
            <a:noFill/>
          </a:ln>
        </p:spPr>
      </p:pic>
      <p:pic>
        <p:nvPicPr>
          <p:cNvPr id="559" name="Google Shape;559;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062977" y="1394449"/>
            <a:ext cx="2362885" cy="1828127"/>
          </a:xfrm>
          <a:prstGeom prst="rect">
            <a:avLst/>
          </a:prstGeom>
          <a:noFill/>
          <a:ln>
            <a:noFill/>
          </a:ln>
        </p:spPr>
      </p:pic>
      <p:pic>
        <p:nvPicPr>
          <p:cNvPr id="560" name="Google Shape;560;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40786" y="252726"/>
            <a:ext cx="2655803" cy="1468115"/>
          </a:xfrm>
          <a:prstGeom prst="rect">
            <a:avLst/>
          </a:prstGeom>
          <a:noFill/>
          <a:ln>
            <a:noFill/>
          </a:ln>
        </p:spPr>
      </p:pic>
      <p:pic>
        <p:nvPicPr>
          <p:cNvPr id="561" name="Google Shape;561;p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338038" y="1470788"/>
            <a:ext cx="2335717" cy="175178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8"/>
          <p:cNvSpPr/>
          <p:nvPr/>
        </p:nvSpPr>
        <p:spPr>
          <a:xfrm>
            <a:off x="417400" y="366414"/>
            <a:ext cx="5564857" cy="461624"/>
          </a:xfrm>
          <a:prstGeom prst="rect">
            <a:avLst/>
          </a:prstGeom>
          <a:noFill/>
          <a:ln>
            <a:noFill/>
          </a:ln>
        </p:spPr>
        <p:txBody>
          <a:bodyPr spcFirstLastPara="1" wrap="square" lIns="91425" tIns="45700" rIns="91425" bIns="45700" anchor="t" anchorCtr="0">
            <a:spAutoFit/>
          </a:bodyPr>
          <a:lstStyle/>
          <a:p>
            <a:pPr marL="9525" marR="0" lvl="0" indent="0" algn="ctr" rtl="0">
              <a:lnSpc>
                <a:spcPct val="100000"/>
              </a:lnSpc>
              <a:spcBef>
                <a:spcPts val="0"/>
              </a:spcBef>
              <a:spcAft>
                <a:spcPts val="0"/>
              </a:spcAft>
              <a:buNone/>
            </a:pPr>
            <a:r>
              <a:rPr lang="de-DE" sz="2400" b="1" i="0" u="none" strike="noStrike" cap="none">
                <a:solidFill>
                  <a:srgbClr val="59B7A7"/>
                </a:solidFill>
                <a:latin typeface="Arial"/>
                <a:ea typeface="Arial"/>
                <a:cs typeface="Arial"/>
                <a:sym typeface="Arial"/>
              </a:rPr>
              <a:t>Joint Global e-Mobility Platform</a:t>
            </a:r>
            <a:endParaRPr sz="2400" b="1" i="0" u="none" strike="noStrike" cap="none">
              <a:solidFill>
                <a:srgbClr val="59B7A7"/>
              </a:solidFill>
              <a:latin typeface="Arial"/>
              <a:ea typeface="Arial"/>
              <a:cs typeface="Arial"/>
              <a:sym typeface="Arial"/>
            </a:endParaRPr>
          </a:p>
        </p:txBody>
      </p:sp>
      <p:sp>
        <p:nvSpPr>
          <p:cNvPr id="567" name="Google Shape;56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de-DE"/>
              <a:t>31</a:t>
            </a:fld>
            <a:endParaRPr/>
          </a:p>
        </p:txBody>
      </p:sp>
      <p:pic>
        <p:nvPicPr>
          <p:cNvPr id="568" name="Google Shape;568;p8"/>
          <p:cNvPicPr preferRelativeResize="0"/>
          <p:nvPr/>
        </p:nvPicPr>
        <p:blipFill rotWithShape="1">
          <a:blip r:embed="rId3">
            <a:alphaModFix/>
          </a:blip>
          <a:srcRect/>
          <a:stretch/>
        </p:blipFill>
        <p:spPr>
          <a:xfrm>
            <a:off x="417400" y="3429000"/>
            <a:ext cx="1791384" cy="1080608"/>
          </a:xfrm>
          <a:prstGeom prst="rect">
            <a:avLst/>
          </a:prstGeom>
          <a:noFill/>
          <a:ln>
            <a:noFill/>
          </a:ln>
        </p:spPr>
      </p:pic>
      <p:pic>
        <p:nvPicPr>
          <p:cNvPr id="569" name="Google Shape;569;p8"/>
          <p:cNvPicPr preferRelativeResize="0"/>
          <p:nvPr/>
        </p:nvPicPr>
        <p:blipFill rotWithShape="1">
          <a:blip r:embed="rId4">
            <a:alphaModFix/>
          </a:blip>
          <a:srcRect/>
          <a:stretch/>
        </p:blipFill>
        <p:spPr>
          <a:xfrm>
            <a:off x="1074507" y="4896176"/>
            <a:ext cx="660400" cy="450850"/>
          </a:xfrm>
          <a:prstGeom prst="rect">
            <a:avLst/>
          </a:prstGeom>
          <a:noFill/>
          <a:ln>
            <a:noFill/>
          </a:ln>
        </p:spPr>
      </p:pic>
      <p:pic>
        <p:nvPicPr>
          <p:cNvPr id="570" name="Google Shape;570;p8"/>
          <p:cNvPicPr preferRelativeResize="0"/>
          <p:nvPr/>
        </p:nvPicPr>
        <p:blipFill rotWithShape="1">
          <a:blip r:embed="rId5">
            <a:alphaModFix/>
          </a:blip>
          <a:srcRect/>
          <a:stretch/>
        </p:blipFill>
        <p:spPr>
          <a:xfrm>
            <a:off x="10878908" y="3429000"/>
            <a:ext cx="895692" cy="459329"/>
          </a:xfrm>
          <a:prstGeom prst="rect">
            <a:avLst/>
          </a:prstGeom>
          <a:noFill/>
          <a:ln>
            <a:noFill/>
          </a:ln>
        </p:spPr>
      </p:pic>
      <p:pic>
        <p:nvPicPr>
          <p:cNvPr id="571" name="Google Shape;571;p8"/>
          <p:cNvPicPr preferRelativeResize="0"/>
          <p:nvPr/>
        </p:nvPicPr>
        <p:blipFill rotWithShape="1">
          <a:blip r:embed="rId6">
            <a:alphaModFix/>
          </a:blip>
          <a:srcRect/>
          <a:stretch/>
        </p:blipFill>
        <p:spPr>
          <a:xfrm>
            <a:off x="10110884" y="3905517"/>
            <a:ext cx="768024" cy="768024"/>
          </a:xfrm>
          <a:prstGeom prst="rect">
            <a:avLst/>
          </a:prstGeom>
          <a:noFill/>
          <a:ln>
            <a:noFill/>
          </a:ln>
        </p:spPr>
      </p:pic>
      <p:pic>
        <p:nvPicPr>
          <p:cNvPr id="572" name="Google Shape;572;p8"/>
          <p:cNvPicPr preferRelativeResize="0"/>
          <p:nvPr/>
        </p:nvPicPr>
        <p:blipFill rotWithShape="1">
          <a:blip r:embed="rId7">
            <a:alphaModFix/>
          </a:blip>
          <a:srcRect/>
          <a:stretch/>
        </p:blipFill>
        <p:spPr>
          <a:xfrm>
            <a:off x="11117493" y="4289529"/>
            <a:ext cx="660400" cy="768350"/>
          </a:xfrm>
          <a:prstGeom prst="rect">
            <a:avLst/>
          </a:prstGeom>
          <a:noFill/>
          <a:ln>
            <a:noFill/>
          </a:ln>
        </p:spPr>
      </p:pic>
      <p:pic>
        <p:nvPicPr>
          <p:cNvPr id="573" name="Google Shape;573;p8" descr="A close up of a map&#10;&#10;Description automatically generated"/>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68296" y="1054100"/>
            <a:ext cx="9626600" cy="4749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de-DE"/>
              <a:t>32</a:t>
            </a:fld>
            <a:endParaRPr/>
          </a:p>
        </p:txBody>
      </p:sp>
      <p:sp>
        <p:nvSpPr>
          <p:cNvPr id="579" name="Google Shape;579;p32"/>
          <p:cNvSpPr txBox="1"/>
          <p:nvPr/>
        </p:nvSpPr>
        <p:spPr>
          <a:xfrm>
            <a:off x="1613264" y="3451820"/>
            <a:ext cx="3530134" cy="24006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600" b="1" i="0" u="none" strike="noStrike" cap="none">
                <a:solidFill>
                  <a:schemeClr val="dk1"/>
                </a:solidFill>
                <a:latin typeface="Arial"/>
                <a:ea typeface="Arial"/>
                <a:cs typeface="Arial"/>
                <a:sym typeface="Arial"/>
              </a:rPr>
              <a:t>Contact</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DE" sz="1600" b="0" i="0" u="none" strike="noStrike" cap="none">
                <a:solidFill>
                  <a:schemeClr val="dk1"/>
                </a:solidFill>
                <a:latin typeface="Arial"/>
                <a:ea typeface="Arial"/>
                <a:cs typeface="Arial"/>
                <a:sym typeface="Arial"/>
              </a:rPr>
              <a:t>Urban Electric Mobility Initiative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DE" sz="1600" b="0" i="0" u="none" strike="noStrike" cap="none">
                <a:solidFill>
                  <a:schemeClr val="dk1"/>
                </a:solidFill>
                <a:latin typeface="Arial"/>
                <a:ea typeface="Arial"/>
                <a:cs typeface="Arial"/>
                <a:sym typeface="Arial"/>
              </a:rPr>
              <a:t>UEMI Secretariat</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DE" sz="1600" b="0" i="0" u="none" strike="noStrike" cap="none">
                <a:solidFill>
                  <a:schemeClr val="dk1"/>
                </a:solidFill>
                <a:latin typeface="Arial"/>
                <a:ea typeface="Arial"/>
                <a:cs typeface="Arial"/>
                <a:sym typeface="Arial"/>
              </a:rPr>
              <a:t>Kopenhagener Str. 47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DE" sz="1600" b="0" i="0" u="none" strike="noStrike" cap="none">
                <a:solidFill>
                  <a:schemeClr val="dk1"/>
                </a:solidFill>
                <a:latin typeface="Arial"/>
                <a:ea typeface="Arial"/>
                <a:cs typeface="Arial"/>
                <a:sym typeface="Arial"/>
              </a:rPr>
              <a:t>10437, Berlin</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200" b="0" i="0" u="sng" strike="noStrike" cap="none">
              <a:solidFill>
                <a:srgbClr val="59B7A7"/>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1800"/>
              <a:buFont typeface="Arial"/>
              <a:buNone/>
            </a:pPr>
            <a:r>
              <a:rPr lang="de-DE" sz="1200" b="0" i="0" u="sng" strike="noStrike" cap="none">
                <a:solidFill>
                  <a:srgbClr val="59B7A7"/>
                </a:solidFill>
                <a:latin typeface="Arial"/>
                <a:ea typeface="Arial"/>
                <a:cs typeface="Arial"/>
                <a:sym typeface="Arial"/>
                <a:hlinkClick r:id="rId3">
                  <a:extLst>
                    <a:ext uri="{A12FA001-AC4F-418D-AE19-62706E023703}">
                      <ahyp:hlinkClr xmlns:ahyp="http://schemas.microsoft.com/office/drawing/2018/hyperlinkcolor" val="tx"/>
                    </a:ext>
                  </a:extLst>
                </a:hlinkClick>
              </a:rPr>
              <a:t>http://www.uemi.net</a:t>
            </a:r>
            <a:endParaRPr sz="1200" b="0" i="0" u="none" strike="noStrike" cap="none">
              <a:solidFill>
                <a:srgbClr val="59B7A7"/>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80" name="Google Shape;580;p32"/>
          <p:cNvPicPr preferRelativeResize="0"/>
          <p:nvPr/>
        </p:nvPicPr>
        <p:blipFill rotWithShape="1">
          <a:blip r:embed="rId4">
            <a:alphaModFix/>
          </a:blip>
          <a:srcRect/>
          <a:stretch/>
        </p:blipFill>
        <p:spPr>
          <a:xfrm>
            <a:off x="8148457" y="2552631"/>
            <a:ext cx="1663700" cy="1663700"/>
          </a:xfrm>
          <a:prstGeom prst="rect">
            <a:avLst/>
          </a:prstGeom>
          <a:noFill/>
          <a:ln>
            <a:noFill/>
          </a:ln>
        </p:spPr>
      </p:pic>
      <p:sp>
        <p:nvSpPr>
          <p:cNvPr id="581" name="Google Shape;581;p32"/>
          <p:cNvSpPr/>
          <p:nvPr/>
        </p:nvSpPr>
        <p:spPr>
          <a:xfrm>
            <a:off x="1460349" y="1715151"/>
            <a:ext cx="4170638" cy="837480"/>
          </a:xfrm>
          <a:prstGeom prst="rect">
            <a:avLst/>
          </a:prstGeom>
          <a:solidFill>
            <a:srgbClr val="7BB9A2"/>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2" name="Google Shape;582;p32"/>
          <p:cNvSpPr txBox="1"/>
          <p:nvPr/>
        </p:nvSpPr>
        <p:spPr>
          <a:xfrm>
            <a:off x="1460349" y="1822719"/>
            <a:ext cx="417063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de-DE" sz="3000" b="0" i="0" u="none" strike="noStrike" cap="none">
                <a:solidFill>
                  <a:schemeClr val="lt1"/>
                </a:solidFill>
                <a:latin typeface="Arial"/>
                <a:ea typeface="Arial"/>
                <a:cs typeface="Arial"/>
                <a:sym typeface="Arial"/>
              </a:rPr>
              <a:t>www.solutionsplus.eu</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8"/>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4</a:t>
            </a:fld>
            <a:endParaRPr/>
          </a:p>
        </p:txBody>
      </p:sp>
      <p:pic>
        <p:nvPicPr>
          <p:cNvPr id="141" name="Google Shape;141;p48" descr="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1027" y="803726"/>
            <a:ext cx="6819254" cy="6054274"/>
          </a:xfrm>
          <a:prstGeom prst="rect">
            <a:avLst/>
          </a:prstGeom>
          <a:noFill/>
          <a:ln>
            <a:noFill/>
          </a:ln>
        </p:spPr>
      </p:pic>
      <p:sp>
        <p:nvSpPr>
          <p:cNvPr id="142" name="Google Shape;142;p48"/>
          <p:cNvSpPr/>
          <p:nvPr/>
        </p:nvSpPr>
        <p:spPr>
          <a:xfrm>
            <a:off x="151061" y="388248"/>
            <a:ext cx="9231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SOLUTIONSplus concept: five-pillar conceptual approach</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aphicFrame>
        <p:nvGraphicFramePr>
          <p:cNvPr id="147" name="Google Shape;147;p9"/>
          <p:cNvGraphicFramePr/>
          <p:nvPr/>
        </p:nvGraphicFramePr>
        <p:xfrm>
          <a:off x="1172495" y="1225853"/>
          <a:ext cx="3251200" cy="3937040"/>
        </p:xfrm>
        <a:graphic>
          <a:graphicData uri="http://schemas.openxmlformats.org/drawingml/2006/table">
            <a:tbl>
              <a:tblPr firstRow="1" bandRow="1">
                <a:noFill/>
                <a:tableStyleId>{ABB3676D-2C8A-48A9-99F1-76C2B912F3A7}</a:tableStyleId>
              </a:tblPr>
              <a:tblGrid>
                <a:gridCol w="1111050">
                  <a:extLst>
                    <a:ext uri="{9D8B030D-6E8A-4147-A177-3AD203B41FA5}">
                      <a16:colId xmlns:a16="http://schemas.microsoft.com/office/drawing/2014/main" val="20000"/>
                    </a:ext>
                  </a:extLst>
                </a:gridCol>
                <a:gridCol w="2140150">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chemeClr val="dk1"/>
                        </a:buClr>
                        <a:buSzPts val="1800"/>
                        <a:buFont typeface="Arial"/>
                        <a:buNone/>
                      </a:pPr>
                      <a:r>
                        <a:rPr lang="de-DE" sz="1800" b="1" i="0" u="none" strike="noStrike" cap="none">
                          <a:solidFill>
                            <a:schemeClr val="dk1"/>
                          </a:solidFill>
                          <a:latin typeface="Arial"/>
                          <a:ea typeface="Arial"/>
                          <a:cs typeface="Arial"/>
                          <a:sym typeface="Arial"/>
                        </a:rPr>
                        <a:t>VEHICLES</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6019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b="0" u="none" strike="noStrike" cap="none">
                          <a:solidFill>
                            <a:schemeClr val="dk1"/>
                          </a:solidFill>
                          <a:latin typeface="Arial"/>
                          <a:ea typeface="Arial"/>
                          <a:cs typeface="Arial"/>
                          <a:sym typeface="Arial"/>
                        </a:rPr>
                        <a:t>Electric 2- and 3-wheelers</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b="0" u="none" strike="noStrike" cap="none"/>
                    </a:p>
                  </a:txBody>
                  <a:tcPr marL="91450" marR="91450" marT="45725" marB="45725"/>
                </a:tc>
                <a:extLst>
                  <a:ext uri="{0D108BD9-81ED-4DB2-BD59-A6C34878D82A}">
                    <a16:rowId xmlns:a16="http://schemas.microsoft.com/office/drawing/2014/main" val="10001"/>
                  </a:ext>
                </a:extLst>
              </a:tr>
              <a:tr h="6479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de-DE" sz="1800" b="0" u="none" strike="noStrike" cap="none">
                          <a:solidFill>
                            <a:schemeClr val="dk1"/>
                          </a:solidFill>
                          <a:latin typeface="Arial"/>
                          <a:ea typeface="Arial"/>
                          <a:cs typeface="Arial"/>
                          <a:sym typeface="Arial"/>
                        </a:rPr>
                        <a:t>Electric buses, e-BRT, mini-buses, taxis </a:t>
                      </a:r>
                      <a:endParaRPr sz="1400" u="none" strike="noStrike" cap="none"/>
                    </a:p>
                    <a:p>
                      <a:pPr marL="0" marR="0" lvl="0" indent="0" algn="l" rtl="0">
                        <a:lnSpc>
                          <a:spcPct val="100000"/>
                        </a:lnSpc>
                        <a:spcBef>
                          <a:spcPts val="0"/>
                        </a:spcBef>
                        <a:spcAft>
                          <a:spcPts val="0"/>
                        </a:spcAft>
                        <a:buClr>
                          <a:schemeClr val="dk1"/>
                        </a:buClr>
                        <a:buSzPts val="1800"/>
                        <a:buFont typeface="Calibri"/>
                        <a:buNone/>
                      </a:pPr>
                      <a:endParaRPr sz="1800" b="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de-DE" sz="1800" b="0" u="none" strike="noStrike" cap="none">
                          <a:solidFill>
                            <a:schemeClr val="dk1"/>
                          </a:solidFill>
                          <a:latin typeface="Arial"/>
                          <a:ea typeface="Arial"/>
                          <a:cs typeface="Arial"/>
                          <a:sym typeface="Arial"/>
                        </a:rPr>
                        <a:t>Retro-fitting Electric (mini)-buses</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b="0" u="none" strike="noStrike" cap="none"/>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48" name="Google Shape;148;p9"/>
          <p:cNvGraphicFramePr/>
          <p:nvPr/>
        </p:nvGraphicFramePr>
        <p:xfrm>
          <a:off x="4423695" y="1225853"/>
          <a:ext cx="3251200" cy="4851450"/>
        </p:xfrm>
        <a:graphic>
          <a:graphicData uri="http://schemas.openxmlformats.org/drawingml/2006/table">
            <a:tbl>
              <a:tblPr firstRow="1" bandRow="1">
                <a:noFill/>
                <a:tableStyleId>{ABB3676D-2C8A-48A9-99F1-76C2B912F3A7}</a:tableStyleId>
              </a:tblPr>
              <a:tblGrid>
                <a:gridCol w="1006175">
                  <a:extLst>
                    <a:ext uri="{9D8B030D-6E8A-4147-A177-3AD203B41FA5}">
                      <a16:colId xmlns:a16="http://schemas.microsoft.com/office/drawing/2014/main" val="20000"/>
                    </a:ext>
                  </a:extLst>
                </a:gridCol>
                <a:gridCol w="2245025">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Arial"/>
                          <a:ea typeface="Arial"/>
                          <a:cs typeface="Arial"/>
                          <a:sym typeface="Arial"/>
                        </a:rPr>
                        <a:t>OPERATION</a:t>
                      </a:r>
                      <a:endParaRPr sz="1800" i="0" u="none" strike="noStrike" cap="none">
                        <a:latin typeface="Arial"/>
                        <a:ea typeface="Arial"/>
                        <a:cs typeface="Arial"/>
                        <a:sym typeface="Aria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de-DE" sz="1800" b="0" u="none" strike="noStrike" cap="none">
                          <a:solidFill>
                            <a:schemeClr val="dk1"/>
                          </a:solidFill>
                          <a:latin typeface="Arial"/>
                          <a:ea typeface="Arial"/>
                          <a:cs typeface="Arial"/>
                          <a:sym typeface="Arial"/>
                        </a:rPr>
                        <a:t>Innovative charging solutions of high-capacity bus-systems</a:t>
                      </a:r>
                      <a:endParaRPr sz="1400" u="none" strike="noStrike" cap="none"/>
                    </a:p>
                  </a:txBody>
                  <a:tcPr marL="91450" marR="91450" marT="45725" marB="45725"/>
                </a:tc>
                <a:extLst>
                  <a:ext uri="{0D108BD9-81ED-4DB2-BD59-A6C34878D82A}">
                    <a16:rowId xmlns:a16="http://schemas.microsoft.com/office/drawing/2014/main" val="10001"/>
                  </a:ext>
                </a:extLst>
              </a:tr>
              <a:tr h="7433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de-DE" sz="1800" b="0" u="none" strike="noStrike" cap="none">
                          <a:solidFill>
                            <a:schemeClr val="dk1"/>
                          </a:solidFill>
                          <a:latin typeface="Arial"/>
                          <a:ea typeface="Arial"/>
                          <a:cs typeface="Arial"/>
                          <a:sym typeface="Arial"/>
                        </a:rPr>
                        <a:t>Use of existing systems and grids for the charging of electric vehicles</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latin typeface="Arial"/>
                          <a:ea typeface="Arial"/>
                          <a:cs typeface="Arial"/>
                          <a:sym typeface="Arial"/>
                        </a:rPr>
                        <a:t>Seamless Charging</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latin typeface="Arial"/>
                          <a:ea typeface="Arial"/>
                          <a:cs typeface="Arial"/>
                          <a:sym typeface="Arial"/>
                        </a:rPr>
                        <a:t>(Smart) charging and charging services </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49" name="Google Shape;149;p9"/>
          <p:cNvGraphicFramePr/>
          <p:nvPr/>
        </p:nvGraphicFramePr>
        <p:xfrm>
          <a:off x="7674895" y="1222678"/>
          <a:ext cx="3251200" cy="5491540"/>
        </p:xfrm>
        <a:graphic>
          <a:graphicData uri="http://schemas.openxmlformats.org/drawingml/2006/table">
            <a:tbl>
              <a:tblPr firstRow="1" bandRow="1">
                <a:noFill/>
                <a:tableStyleId>{ABB3676D-2C8A-48A9-99F1-76C2B912F3A7}</a:tableStyleId>
              </a:tblPr>
              <a:tblGrid>
                <a:gridCol w="999625">
                  <a:extLst>
                    <a:ext uri="{9D8B030D-6E8A-4147-A177-3AD203B41FA5}">
                      <a16:colId xmlns:a16="http://schemas.microsoft.com/office/drawing/2014/main" val="20000"/>
                    </a:ext>
                  </a:extLst>
                </a:gridCol>
                <a:gridCol w="2251575">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chemeClr val="dk1"/>
                        </a:buClr>
                        <a:buSzPts val="1800"/>
                        <a:buFont typeface="Arial"/>
                        <a:buNone/>
                      </a:pPr>
                      <a:r>
                        <a:rPr lang="de-DE" sz="1800" b="1" i="0" u="none" strike="noStrike" cap="none">
                          <a:solidFill>
                            <a:schemeClr val="dk1"/>
                          </a:solidFill>
                          <a:latin typeface="Arial"/>
                          <a:ea typeface="Arial"/>
                          <a:cs typeface="Arial"/>
                          <a:sym typeface="Arial"/>
                        </a:rPr>
                        <a:t>INTEGRATION</a:t>
                      </a:r>
                      <a:endParaRPr sz="1400" u="none" strike="noStrike" cap="none"/>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latin typeface="Arial"/>
                          <a:ea typeface="Arial"/>
                          <a:cs typeface="Arial"/>
                          <a:sym typeface="Arial"/>
                        </a:rPr>
                        <a:t>Mobility as a Service (MaaS) solutions</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6479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latin typeface="Arial"/>
                          <a:ea typeface="Arial"/>
                          <a:cs typeface="Arial"/>
                          <a:sym typeface="Arial"/>
                        </a:rPr>
                        <a:t>Eco-routing</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latin typeface="Arial"/>
                          <a:ea typeface="Arial"/>
                          <a:cs typeface="Arial"/>
                          <a:sym typeface="Arial"/>
                        </a:rPr>
                        <a:t>Network Planning and Management</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latin typeface="Arial"/>
                          <a:ea typeface="Arial"/>
                          <a:cs typeface="Arial"/>
                          <a:sym typeface="Arial"/>
                        </a:rPr>
                        <a:t>Fleet Bundling</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de-DE" sz="1800" u="none" strike="noStrike" cap="none">
                          <a:latin typeface="Arial"/>
                          <a:ea typeface="Arial"/>
                          <a:cs typeface="Arial"/>
                          <a:sym typeface="Arial"/>
                        </a:rPr>
                        <a:t>Inner city &amp; last Mile E-delivery shared services</a:t>
                      </a:r>
                      <a:endParaRPr sz="14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150" name="Google Shape;150;p9" descr="A close up of a logo&#10;&#10;Description automatically generated"/>
          <p:cNvPicPr preferRelativeResize="0"/>
          <p:nvPr/>
        </p:nvPicPr>
        <p:blipFill rotWithShape="1">
          <a:blip r:embed="rId3">
            <a:alphaModFix/>
          </a:blip>
          <a:srcRect/>
          <a:stretch/>
        </p:blipFill>
        <p:spPr>
          <a:xfrm>
            <a:off x="1401342" y="1703211"/>
            <a:ext cx="702759" cy="656059"/>
          </a:xfrm>
          <a:prstGeom prst="rect">
            <a:avLst/>
          </a:prstGeom>
          <a:noFill/>
          <a:ln>
            <a:noFill/>
          </a:ln>
        </p:spPr>
      </p:pic>
      <p:pic>
        <p:nvPicPr>
          <p:cNvPr id="151" name="Google Shape;151;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01342" y="2820806"/>
            <a:ext cx="702759" cy="626562"/>
          </a:xfrm>
          <a:prstGeom prst="rect">
            <a:avLst/>
          </a:prstGeom>
          <a:noFill/>
          <a:ln>
            <a:noFill/>
          </a:ln>
        </p:spPr>
      </p:pic>
      <p:pic>
        <p:nvPicPr>
          <p:cNvPr id="152" name="Google Shape;152;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01341" y="4136058"/>
            <a:ext cx="702759" cy="626562"/>
          </a:xfrm>
          <a:prstGeom prst="rect">
            <a:avLst/>
          </a:prstGeom>
          <a:noFill/>
          <a:ln>
            <a:noFill/>
          </a:ln>
        </p:spPr>
      </p:pic>
      <p:pic>
        <p:nvPicPr>
          <p:cNvPr id="153" name="Google Shape;153;p9" descr="A close up of a logo&#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25968" y="1703211"/>
            <a:ext cx="702759" cy="705220"/>
          </a:xfrm>
          <a:prstGeom prst="rect">
            <a:avLst/>
          </a:prstGeom>
          <a:noFill/>
          <a:ln>
            <a:noFill/>
          </a:ln>
        </p:spPr>
      </p:pic>
      <p:pic>
        <p:nvPicPr>
          <p:cNvPr id="154" name="Google Shape;154;p9"/>
          <p:cNvPicPr preferRelativeResize="0"/>
          <p:nvPr/>
        </p:nvPicPr>
        <p:blipFill rotWithShape="1">
          <a:blip r:embed="rId6">
            <a:alphaModFix/>
          </a:blip>
          <a:srcRect/>
          <a:stretch/>
        </p:blipFill>
        <p:spPr>
          <a:xfrm>
            <a:off x="4625967" y="3034712"/>
            <a:ext cx="702759" cy="705220"/>
          </a:xfrm>
          <a:prstGeom prst="rect">
            <a:avLst/>
          </a:prstGeom>
          <a:noFill/>
          <a:ln>
            <a:noFill/>
          </a:ln>
        </p:spPr>
      </p:pic>
      <p:pic>
        <p:nvPicPr>
          <p:cNvPr id="155" name="Google Shape;155;p9"/>
          <p:cNvPicPr preferRelativeResize="0"/>
          <p:nvPr/>
        </p:nvPicPr>
        <p:blipFill rotWithShape="1">
          <a:blip r:embed="rId7">
            <a:alphaModFix/>
          </a:blip>
          <a:srcRect/>
          <a:stretch/>
        </p:blipFill>
        <p:spPr>
          <a:xfrm>
            <a:off x="4618358" y="4096729"/>
            <a:ext cx="702758" cy="705220"/>
          </a:xfrm>
          <a:prstGeom prst="rect">
            <a:avLst/>
          </a:prstGeom>
          <a:noFill/>
          <a:ln>
            <a:noFill/>
          </a:ln>
        </p:spPr>
      </p:pic>
      <p:pic>
        <p:nvPicPr>
          <p:cNvPr id="156" name="Google Shape;156;p9" descr="A close up of a logo&#10;&#10;Description automatically generated"/>
          <p:cNvPicPr preferRelativeResize="0"/>
          <p:nvPr/>
        </p:nvPicPr>
        <p:blipFill rotWithShape="1">
          <a:blip r:embed="rId8">
            <a:alphaModFix/>
          </a:blip>
          <a:srcRect/>
          <a:stretch/>
        </p:blipFill>
        <p:spPr>
          <a:xfrm>
            <a:off x="4618358" y="5063588"/>
            <a:ext cx="702757" cy="697812"/>
          </a:xfrm>
          <a:prstGeom prst="rect">
            <a:avLst/>
          </a:prstGeom>
          <a:noFill/>
          <a:ln>
            <a:noFill/>
          </a:ln>
        </p:spPr>
      </p:pic>
      <p:pic>
        <p:nvPicPr>
          <p:cNvPr id="157" name="Google Shape;157;p9" descr="A picture containing iPod&#10;&#10;Description automatically generated"/>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855074" y="1724201"/>
            <a:ext cx="702759" cy="705220"/>
          </a:xfrm>
          <a:prstGeom prst="rect">
            <a:avLst/>
          </a:prstGeom>
          <a:noFill/>
          <a:ln>
            <a:noFill/>
          </a:ln>
        </p:spPr>
      </p:pic>
      <p:pic>
        <p:nvPicPr>
          <p:cNvPr id="158" name="Google Shape;158;p9" descr="A close up of a screen&#10;&#10;Description automatically generated"/>
          <p:cNvPicPr preferRelativeResize="0"/>
          <p:nvPr/>
        </p:nvPicPr>
        <p:blipFill rotWithShape="1">
          <a:blip r:embed="rId10">
            <a:alphaModFix/>
          </a:blip>
          <a:srcRect/>
          <a:stretch/>
        </p:blipFill>
        <p:spPr>
          <a:xfrm>
            <a:off x="7827809" y="3010077"/>
            <a:ext cx="702759" cy="705220"/>
          </a:xfrm>
          <a:prstGeom prst="rect">
            <a:avLst/>
          </a:prstGeom>
          <a:noFill/>
          <a:ln>
            <a:noFill/>
          </a:ln>
        </p:spPr>
      </p:pic>
      <p:pic>
        <p:nvPicPr>
          <p:cNvPr id="159" name="Google Shape;159;p9" descr="A picture containing outdoor, light, object, sky&#10;&#10;Description automatically generated"/>
          <p:cNvPicPr preferRelativeResize="0"/>
          <p:nvPr/>
        </p:nvPicPr>
        <p:blipFill rotWithShape="1">
          <a:blip r:embed="rId11">
            <a:alphaModFix/>
          </a:blip>
          <a:srcRect/>
          <a:stretch/>
        </p:blipFill>
        <p:spPr>
          <a:xfrm>
            <a:off x="7827143" y="4065027"/>
            <a:ext cx="702758" cy="690473"/>
          </a:xfrm>
          <a:prstGeom prst="rect">
            <a:avLst/>
          </a:prstGeom>
          <a:noFill/>
          <a:ln>
            <a:noFill/>
          </a:ln>
        </p:spPr>
      </p:pic>
      <p:pic>
        <p:nvPicPr>
          <p:cNvPr id="160" name="Google Shape;160;p9" descr="A picture containing outdoor, sky&#10;&#10;Description automatically generated"/>
          <p:cNvPicPr preferRelativeResize="0"/>
          <p:nvPr/>
        </p:nvPicPr>
        <p:blipFill rotWithShape="1">
          <a:blip r:embed="rId12">
            <a:alphaModFix/>
          </a:blip>
          <a:srcRect/>
          <a:stretch/>
        </p:blipFill>
        <p:spPr>
          <a:xfrm>
            <a:off x="7815747" y="4979451"/>
            <a:ext cx="702759" cy="690473"/>
          </a:xfrm>
          <a:prstGeom prst="rect">
            <a:avLst/>
          </a:prstGeom>
          <a:noFill/>
          <a:ln>
            <a:noFill/>
          </a:ln>
        </p:spPr>
      </p:pic>
      <p:pic>
        <p:nvPicPr>
          <p:cNvPr id="161" name="Google Shape;161;p9" descr="A close up of a logo&#10;&#10;Description automatically generated"/>
          <p:cNvPicPr preferRelativeResize="0"/>
          <p:nvPr/>
        </p:nvPicPr>
        <p:blipFill rotWithShape="1">
          <a:blip r:embed="rId13">
            <a:alphaModFix/>
          </a:blip>
          <a:srcRect/>
          <a:stretch/>
        </p:blipFill>
        <p:spPr>
          <a:xfrm>
            <a:off x="7835411" y="5895870"/>
            <a:ext cx="702758" cy="690472"/>
          </a:xfrm>
          <a:prstGeom prst="rect">
            <a:avLst/>
          </a:prstGeom>
          <a:noFill/>
          <a:ln>
            <a:noFill/>
          </a:ln>
        </p:spPr>
      </p:pic>
      <p:sp>
        <p:nvSpPr>
          <p:cNvPr id="162" name="Google Shape;1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de-DE"/>
              <a:t>5</a:t>
            </a:fld>
            <a:endParaRPr/>
          </a:p>
        </p:txBody>
      </p:sp>
      <p:sp>
        <p:nvSpPr>
          <p:cNvPr id="163" name="Google Shape;163;p9"/>
          <p:cNvSpPr/>
          <p:nvPr/>
        </p:nvSpPr>
        <p:spPr>
          <a:xfrm>
            <a:off x="1071465" y="460480"/>
            <a:ext cx="6372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Business models and associated tools</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9"/>
          <p:cNvSpPr txBox="1">
            <a:spLocks noGrp="1"/>
          </p:cNvSpPr>
          <p:nvPr>
            <p:ph type="title"/>
          </p:nvPr>
        </p:nvSpPr>
        <p:spPr>
          <a:xfrm>
            <a:off x="483691" y="560340"/>
            <a:ext cx="8717655" cy="5949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500"/>
              <a:buFont typeface="Calibri"/>
              <a:buNone/>
            </a:pPr>
            <a:r>
              <a:rPr lang="de-DE"/>
              <a:t>Capacity Building and Peer-to-Peer Exchange </a:t>
            </a:r>
            <a:endParaRPr/>
          </a:p>
        </p:txBody>
      </p:sp>
      <p:sp>
        <p:nvSpPr>
          <p:cNvPr id="169" name="Google Shape;169;p49"/>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6</a:t>
            </a:fld>
            <a:endParaRPr/>
          </a:p>
        </p:txBody>
      </p:sp>
      <p:grpSp>
        <p:nvGrpSpPr>
          <p:cNvPr id="170" name="Google Shape;170;p49"/>
          <p:cNvGrpSpPr/>
          <p:nvPr/>
        </p:nvGrpSpPr>
        <p:grpSpPr>
          <a:xfrm>
            <a:off x="521494" y="1670468"/>
            <a:ext cx="8265319" cy="4743282"/>
            <a:chOff x="491652" y="0"/>
            <a:chExt cx="9288454" cy="5669914"/>
          </a:xfrm>
        </p:grpSpPr>
        <p:sp>
          <p:nvSpPr>
            <p:cNvPr id="171" name="Google Shape;171;p49"/>
            <p:cNvSpPr/>
            <p:nvPr/>
          </p:nvSpPr>
          <p:spPr>
            <a:xfrm>
              <a:off x="1999168" y="2499298"/>
              <a:ext cx="1751802" cy="1504228"/>
            </a:xfrm>
            <a:prstGeom prst="hexagon">
              <a:avLst>
                <a:gd name="adj" fmla="val 25000"/>
                <a:gd name="vf" fmla="val 115470"/>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9"/>
            <p:cNvSpPr txBox="1"/>
            <p:nvPr/>
          </p:nvSpPr>
          <p:spPr>
            <a:xfrm>
              <a:off x="2270504" y="2732287"/>
              <a:ext cx="1209130" cy="1038250"/>
            </a:xfrm>
            <a:prstGeom prst="rect">
              <a:avLst/>
            </a:prstGeom>
            <a:noFill/>
            <a:ln>
              <a:noFill/>
            </a:ln>
          </p:spPr>
          <p:txBody>
            <a:bodyPr spcFirstLastPara="1" wrap="square" lIns="0" tIns="15225" rIns="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de-DE" sz="1200" b="1" i="0" u="none" strike="noStrike" cap="none">
                  <a:solidFill>
                    <a:schemeClr val="lt1"/>
                  </a:solidFill>
                  <a:latin typeface="Arial"/>
                  <a:ea typeface="Arial"/>
                  <a:cs typeface="Arial"/>
                  <a:sym typeface="Arial"/>
                </a:rPr>
                <a:t>Moderated E-learning courses</a:t>
              </a:r>
              <a:r>
                <a:rPr lang="de-DE" sz="1200" b="0" i="0" u="none" strike="noStrike" cap="none">
                  <a:solidFill>
                    <a:schemeClr val="lt1"/>
                  </a:solidFill>
                  <a:latin typeface="Arial"/>
                  <a:ea typeface="Arial"/>
                  <a:cs typeface="Arial"/>
                  <a:sym typeface="Arial"/>
                </a:rPr>
                <a:t> </a:t>
              </a:r>
              <a:endParaRPr sz="1200" b="0" i="0" u="none" strike="noStrike" cap="none">
                <a:solidFill>
                  <a:schemeClr val="lt1"/>
                </a:solidFill>
                <a:latin typeface="Arial"/>
                <a:ea typeface="Arial"/>
                <a:cs typeface="Arial"/>
                <a:sym typeface="Arial"/>
              </a:endParaRPr>
            </a:p>
          </p:txBody>
        </p:sp>
        <p:sp>
          <p:nvSpPr>
            <p:cNvPr id="173" name="Google Shape;173;p49"/>
            <p:cNvSpPr/>
            <p:nvPr/>
          </p:nvSpPr>
          <p:spPr>
            <a:xfrm>
              <a:off x="2040966" y="3171750"/>
              <a:ext cx="204346" cy="176334"/>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49"/>
            <p:cNvSpPr/>
            <p:nvPr/>
          </p:nvSpPr>
          <p:spPr>
            <a:xfrm>
              <a:off x="491652" y="1667522"/>
              <a:ext cx="1751802" cy="1504228"/>
            </a:xfrm>
            <a:prstGeom prst="hexagon">
              <a:avLst>
                <a:gd name="adj" fmla="val 25000"/>
                <a:gd name="vf" fmla="val 115470"/>
              </a:avLst>
            </a:prstGeom>
            <a:blipFill rotWithShape="1">
              <a:blip r:embed="rId3" cstate="email">
                <a:alphaModFix/>
                <a:extLst>
                  <a:ext uri="{28A0092B-C50C-407E-A947-70E740481C1C}">
                    <a14:useLocalDpi xmlns:a14="http://schemas.microsoft.com/office/drawing/2010/main"/>
                  </a:ext>
                </a:extLst>
              </a:blip>
              <a:stretch>
                <a:fillRect/>
              </a:stretch>
            </a:blip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49"/>
            <p:cNvSpPr/>
            <p:nvPr/>
          </p:nvSpPr>
          <p:spPr>
            <a:xfrm>
              <a:off x="1691720" y="2972169"/>
              <a:ext cx="204346" cy="176334"/>
            </a:xfrm>
            <a:prstGeom prst="hexagon">
              <a:avLst>
                <a:gd name="adj" fmla="val 25000"/>
                <a:gd name="vf" fmla="val 115470"/>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49"/>
            <p:cNvSpPr/>
            <p:nvPr/>
          </p:nvSpPr>
          <p:spPr>
            <a:xfrm>
              <a:off x="3506685" y="1662986"/>
              <a:ext cx="1751802" cy="1504228"/>
            </a:xfrm>
            <a:prstGeom prst="hexagon">
              <a:avLst>
                <a:gd name="adj" fmla="val 25000"/>
                <a:gd name="vf" fmla="val 115470"/>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49"/>
            <p:cNvSpPr txBox="1"/>
            <p:nvPr/>
          </p:nvSpPr>
          <p:spPr>
            <a:xfrm>
              <a:off x="3778021" y="1895975"/>
              <a:ext cx="1209130" cy="1038250"/>
            </a:xfrm>
            <a:prstGeom prst="rect">
              <a:avLst/>
            </a:prstGeom>
            <a:noFill/>
            <a:ln>
              <a:noFill/>
            </a:ln>
          </p:spPr>
          <p:txBody>
            <a:bodyPr spcFirstLastPara="1" wrap="square" lIns="0" tIns="15225" rIns="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de-DE" sz="1200" b="1" i="0" u="none" strike="noStrike" cap="none">
                  <a:solidFill>
                    <a:schemeClr val="lt1"/>
                  </a:solidFill>
                  <a:latin typeface="Arial"/>
                  <a:ea typeface="Arial"/>
                  <a:cs typeface="Arial"/>
                  <a:sym typeface="Arial"/>
                </a:rPr>
                <a:t>Webinars</a:t>
              </a:r>
              <a:r>
                <a:rPr lang="de-DE" sz="1200" b="0" i="0" u="none" strike="noStrike" cap="none">
                  <a:solidFill>
                    <a:schemeClr val="lt1"/>
                  </a:solidFill>
                  <a:latin typeface="Arial"/>
                  <a:ea typeface="Arial"/>
                  <a:cs typeface="Arial"/>
                  <a:sym typeface="Arial"/>
                </a:rPr>
                <a:t> </a:t>
              </a:r>
              <a:endParaRPr sz="1200" b="0" i="0" u="none" strike="noStrike" cap="none">
                <a:solidFill>
                  <a:schemeClr val="lt1"/>
                </a:solidFill>
                <a:latin typeface="Arial"/>
                <a:ea typeface="Arial"/>
                <a:cs typeface="Arial"/>
                <a:sym typeface="Arial"/>
              </a:endParaRPr>
            </a:p>
          </p:txBody>
        </p:sp>
        <p:sp>
          <p:nvSpPr>
            <p:cNvPr id="178" name="Google Shape;178;p49"/>
            <p:cNvSpPr/>
            <p:nvPr/>
          </p:nvSpPr>
          <p:spPr>
            <a:xfrm>
              <a:off x="4712326" y="2964231"/>
              <a:ext cx="204346" cy="176334"/>
            </a:xfrm>
            <a:prstGeom prst="hexagon">
              <a:avLst>
                <a:gd name="adj" fmla="val 25000"/>
                <a:gd name="vf" fmla="val 115470"/>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49"/>
            <p:cNvSpPr/>
            <p:nvPr/>
          </p:nvSpPr>
          <p:spPr>
            <a:xfrm>
              <a:off x="5013272" y="2495896"/>
              <a:ext cx="1751802" cy="1504228"/>
            </a:xfrm>
            <a:prstGeom prst="hexagon">
              <a:avLst>
                <a:gd name="adj" fmla="val 25000"/>
                <a:gd name="vf" fmla="val 115470"/>
              </a:avLst>
            </a:prstGeom>
            <a:blipFill rotWithShape="1">
              <a:blip r:embed="rId4" cstate="email">
                <a:alphaModFix/>
                <a:extLst>
                  <a:ext uri="{28A0092B-C50C-407E-A947-70E740481C1C}">
                    <a14:useLocalDpi xmlns:a14="http://schemas.microsoft.com/office/drawing/2010/main"/>
                  </a:ext>
                </a:extLst>
              </a:blip>
              <a:stretch>
                <a:fillRect/>
              </a:stretch>
            </a:blip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49"/>
            <p:cNvSpPr/>
            <p:nvPr/>
          </p:nvSpPr>
          <p:spPr>
            <a:xfrm>
              <a:off x="5055999" y="3165513"/>
              <a:ext cx="204346" cy="176334"/>
            </a:xfrm>
            <a:prstGeom prst="hexagon">
              <a:avLst>
                <a:gd name="adj" fmla="val 25000"/>
                <a:gd name="vf" fmla="val 115470"/>
              </a:avLst>
            </a:prstGeom>
            <a:solidFill>
              <a:schemeClr val="lt1"/>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49"/>
            <p:cNvSpPr/>
            <p:nvPr/>
          </p:nvSpPr>
          <p:spPr>
            <a:xfrm>
              <a:off x="1999168" y="836312"/>
              <a:ext cx="1751802" cy="1504228"/>
            </a:xfrm>
            <a:prstGeom prst="hexagon">
              <a:avLst>
                <a:gd name="adj" fmla="val 25000"/>
                <a:gd name="vf" fmla="val 115470"/>
              </a:avLst>
            </a:prstGeom>
            <a:solidFill>
              <a:schemeClr val="accent4"/>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49"/>
            <p:cNvSpPr txBox="1"/>
            <p:nvPr/>
          </p:nvSpPr>
          <p:spPr>
            <a:xfrm>
              <a:off x="2270504" y="1069301"/>
              <a:ext cx="1209130" cy="1038250"/>
            </a:xfrm>
            <a:prstGeom prst="rect">
              <a:avLst/>
            </a:prstGeom>
            <a:noFill/>
            <a:ln>
              <a:noFill/>
            </a:ln>
          </p:spPr>
          <p:txBody>
            <a:bodyPr spcFirstLastPara="1" wrap="square" lIns="0" tIns="15225" rIns="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de-DE" sz="1200" b="1" i="0" u="none" strike="noStrike" cap="none">
                  <a:solidFill>
                    <a:schemeClr val="lt1"/>
                  </a:solidFill>
                  <a:latin typeface="Arial"/>
                  <a:ea typeface="Arial"/>
                  <a:cs typeface="Arial"/>
                  <a:sym typeface="Arial"/>
                </a:rPr>
                <a:t>Practice sessions</a:t>
              </a:r>
              <a:endParaRPr sz="1200" b="0" i="0" u="none" strike="noStrike" cap="none">
                <a:solidFill>
                  <a:schemeClr val="lt1"/>
                </a:solidFill>
                <a:latin typeface="Arial"/>
                <a:ea typeface="Arial"/>
                <a:cs typeface="Arial"/>
                <a:sym typeface="Arial"/>
              </a:endParaRPr>
            </a:p>
          </p:txBody>
        </p:sp>
        <p:sp>
          <p:nvSpPr>
            <p:cNvPr id="183" name="Google Shape;183;p49"/>
            <p:cNvSpPr/>
            <p:nvPr/>
          </p:nvSpPr>
          <p:spPr>
            <a:xfrm>
              <a:off x="3191806" y="856724"/>
              <a:ext cx="204346" cy="176334"/>
            </a:xfrm>
            <a:prstGeom prst="hexagon">
              <a:avLst>
                <a:gd name="adj" fmla="val 25000"/>
                <a:gd name="vf" fmla="val 115470"/>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49"/>
            <p:cNvSpPr/>
            <p:nvPr/>
          </p:nvSpPr>
          <p:spPr>
            <a:xfrm>
              <a:off x="3506685" y="0"/>
              <a:ext cx="1751802" cy="1504228"/>
            </a:xfrm>
            <a:prstGeom prst="hexagon">
              <a:avLst>
                <a:gd name="adj" fmla="val 25000"/>
                <a:gd name="vf" fmla="val 115470"/>
              </a:avLst>
            </a:prstGeom>
            <a:blipFill rotWithShape="1">
              <a:blip r:embed="rId5" cstate="email">
                <a:alphaModFix/>
                <a:extLst>
                  <a:ext uri="{28A0092B-C50C-407E-A947-70E740481C1C}">
                    <a14:useLocalDpi xmlns:a14="http://schemas.microsoft.com/office/drawing/2010/main"/>
                  </a:ext>
                </a:extLst>
              </a:blip>
              <a:stretch>
                <a:fillRect/>
              </a:stretch>
            </a:blip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49"/>
            <p:cNvSpPr/>
            <p:nvPr/>
          </p:nvSpPr>
          <p:spPr>
            <a:xfrm>
              <a:off x="3555913" y="666215"/>
              <a:ext cx="204346" cy="176334"/>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49"/>
            <p:cNvSpPr/>
            <p:nvPr/>
          </p:nvSpPr>
          <p:spPr>
            <a:xfrm>
              <a:off x="5013272" y="832910"/>
              <a:ext cx="1751802" cy="1504228"/>
            </a:xfrm>
            <a:prstGeom prst="hexagon">
              <a:avLst>
                <a:gd name="adj" fmla="val 25000"/>
                <a:gd name="vf" fmla="val 115470"/>
              </a:avLst>
            </a:prstGeom>
            <a:solidFill>
              <a:srgbClr val="599BD5"/>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49"/>
            <p:cNvSpPr txBox="1"/>
            <p:nvPr/>
          </p:nvSpPr>
          <p:spPr>
            <a:xfrm>
              <a:off x="5284608" y="1065899"/>
              <a:ext cx="1209130" cy="1038250"/>
            </a:xfrm>
            <a:prstGeom prst="rect">
              <a:avLst/>
            </a:prstGeom>
            <a:noFill/>
            <a:ln>
              <a:noFill/>
            </a:ln>
          </p:spPr>
          <p:txBody>
            <a:bodyPr spcFirstLastPara="1" wrap="square" lIns="0" tIns="15225" rIns="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de-DE" sz="1200" b="1" i="0" u="none" strike="noStrike" cap="none">
                  <a:solidFill>
                    <a:schemeClr val="lt1"/>
                  </a:solidFill>
                  <a:latin typeface="Arial"/>
                  <a:ea typeface="Arial"/>
                  <a:cs typeface="Arial"/>
                  <a:sym typeface="Arial"/>
                </a:rPr>
                <a:t>Materials and factsheets</a:t>
              </a:r>
              <a:r>
                <a:rPr lang="de-DE" sz="1200" b="0" i="0" u="none" strike="noStrike" cap="none">
                  <a:solidFill>
                    <a:schemeClr val="lt1"/>
                  </a:solidFill>
                  <a:latin typeface="Arial"/>
                  <a:ea typeface="Arial"/>
                  <a:cs typeface="Arial"/>
                  <a:sym typeface="Arial"/>
                </a:rPr>
                <a:t> </a:t>
              </a:r>
              <a:endParaRPr sz="1200" b="0" i="0" u="none" strike="noStrike" cap="none">
                <a:solidFill>
                  <a:schemeClr val="lt1"/>
                </a:solidFill>
                <a:latin typeface="Arial"/>
                <a:ea typeface="Arial"/>
                <a:cs typeface="Arial"/>
                <a:sym typeface="Arial"/>
              </a:endParaRPr>
            </a:p>
          </p:txBody>
        </p:sp>
        <p:sp>
          <p:nvSpPr>
            <p:cNvPr id="188" name="Google Shape;188;p49"/>
            <p:cNvSpPr/>
            <p:nvPr/>
          </p:nvSpPr>
          <p:spPr>
            <a:xfrm>
              <a:off x="6529148" y="1499692"/>
              <a:ext cx="204346" cy="176334"/>
            </a:xfrm>
            <a:prstGeom prst="hexagon">
              <a:avLst>
                <a:gd name="adj" fmla="val 25000"/>
                <a:gd name="vf" fmla="val 115470"/>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49"/>
            <p:cNvSpPr/>
            <p:nvPr/>
          </p:nvSpPr>
          <p:spPr>
            <a:xfrm>
              <a:off x="6520788" y="1678861"/>
              <a:ext cx="1751802" cy="1504228"/>
            </a:xfrm>
            <a:prstGeom prst="hexagon">
              <a:avLst>
                <a:gd name="adj" fmla="val 25000"/>
                <a:gd name="vf" fmla="val 115470"/>
              </a:avLst>
            </a:prstGeom>
            <a:blipFill rotWithShape="1">
              <a:blip r:embed="rId6" cstate="email">
                <a:alphaModFix/>
                <a:extLst>
                  <a:ext uri="{28A0092B-C50C-407E-A947-70E740481C1C}">
                    <a14:useLocalDpi xmlns:a14="http://schemas.microsoft.com/office/drawing/2010/main"/>
                  </a:ext>
                </a:extLst>
              </a:blip>
              <a:stretch>
                <a:fillRect/>
              </a:stretch>
            </a:blip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49"/>
            <p:cNvSpPr/>
            <p:nvPr/>
          </p:nvSpPr>
          <p:spPr>
            <a:xfrm>
              <a:off x="6862603" y="1705510"/>
              <a:ext cx="204346" cy="176334"/>
            </a:xfrm>
            <a:prstGeom prst="hexagon">
              <a:avLst>
                <a:gd name="adj" fmla="val 25000"/>
                <a:gd name="vf" fmla="val 115470"/>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49"/>
            <p:cNvSpPr/>
            <p:nvPr/>
          </p:nvSpPr>
          <p:spPr>
            <a:xfrm>
              <a:off x="6520788" y="15875"/>
              <a:ext cx="1751802" cy="1504228"/>
            </a:xfrm>
            <a:prstGeom prst="hexagon">
              <a:avLst>
                <a:gd name="adj" fmla="val 25000"/>
                <a:gd name="vf" fmla="val 115470"/>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49"/>
            <p:cNvSpPr txBox="1"/>
            <p:nvPr/>
          </p:nvSpPr>
          <p:spPr>
            <a:xfrm>
              <a:off x="6792124" y="248864"/>
              <a:ext cx="1209130" cy="1038250"/>
            </a:xfrm>
            <a:prstGeom prst="rect">
              <a:avLst/>
            </a:prstGeom>
            <a:noFill/>
            <a:ln>
              <a:noFill/>
            </a:ln>
          </p:spPr>
          <p:txBody>
            <a:bodyPr spcFirstLastPara="1" wrap="square" lIns="0" tIns="15225" rIns="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de-DE" sz="1200" b="1" i="0" u="none" strike="noStrike" cap="none">
                  <a:solidFill>
                    <a:schemeClr val="lt1"/>
                  </a:solidFill>
                  <a:latin typeface="Arial"/>
                  <a:ea typeface="Arial"/>
                  <a:cs typeface="Arial"/>
                  <a:sym typeface="Arial"/>
                </a:rPr>
                <a:t>Peer-to-peer exchange </a:t>
              </a:r>
              <a:r>
                <a:rPr lang="de-DE" sz="1200" b="0" i="0" u="none" strike="noStrike" cap="none">
                  <a:solidFill>
                    <a:schemeClr val="lt1"/>
                  </a:solidFill>
                  <a:latin typeface="Arial"/>
                  <a:ea typeface="Arial"/>
                  <a:cs typeface="Arial"/>
                  <a:sym typeface="Arial"/>
                </a:rPr>
                <a:t>(Study tours, secondment, staff-exchanges)</a:t>
              </a:r>
              <a:endParaRPr sz="1200" b="0" i="0" u="none" strike="noStrike" cap="none">
                <a:solidFill>
                  <a:schemeClr val="lt1"/>
                </a:solidFill>
                <a:latin typeface="Arial"/>
                <a:ea typeface="Arial"/>
                <a:cs typeface="Arial"/>
                <a:sym typeface="Arial"/>
              </a:endParaRPr>
            </a:p>
          </p:txBody>
        </p:sp>
        <p:sp>
          <p:nvSpPr>
            <p:cNvPr id="193" name="Google Shape;193;p49"/>
            <p:cNvSpPr/>
            <p:nvPr/>
          </p:nvSpPr>
          <p:spPr>
            <a:xfrm>
              <a:off x="8036664" y="690028"/>
              <a:ext cx="204346" cy="176334"/>
            </a:xfrm>
            <a:prstGeom prst="hexagon">
              <a:avLst>
                <a:gd name="adj" fmla="val 25000"/>
                <a:gd name="vf" fmla="val 115470"/>
              </a:avLst>
            </a:prstGeom>
            <a:solidFill>
              <a:schemeClr val="lt1"/>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49"/>
            <p:cNvSpPr/>
            <p:nvPr/>
          </p:nvSpPr>
          <p:spPr>
            <a:xfrm>
              <a:off x="8028304" y="855023"/>
              <a:ext cx="1751802" cy="1504228"/>
            </a:xfrm>
            <a:prstGeom prst="hexagon">
              <a:avLst>
                <a:gd name="adj" fmla="val 25000"/>
                <a:gd name="vf" fmla="val 115470"/>
              </a:avLst>
            </a:prstGeom>
            <a:blipFill rotWithShape="1">
              <a:blip r:embed="rId7" cstate="email">
                <a:alphaModFix/>
                <a:extLst>
                  <a:ext uri="{28A0092B-C50C-407E-A947-70E740481C1C}">
                    <a14:useLocalDpi xmlns:a14="http://schemas.microsoft.com/office/drawing/2010/main"/>
                  </a:ext>
                </a:extLst>
              </a:blip>
              <a:stretch>
                <a:fillRect/>
              </a:stretch>
            </a:blip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49"/>
            <p:cNvSpPr/>
            <p:nvPr/>
          </p:nvSpPr>
          <p:spPr>
            <a:xfrm>
              <a:off x="8377550" y="888475"/>
              <a:ext cx="204346" cy="176334"/>
            </a:xfrm>
            <a:prstGeom prst="hexagon">
              <a:avLst>
                <a:gd name="adj" fmla="val 25000"/>
                <a:gd name="vf" fmla="val 115470"/>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49"/>
            <p:cNvSpPr/>
            <p:nvPr/>
          </p:nvSpPr>
          <p:spPr>
            <a:xfrm>
              <a:off x="8028304" y="2515174"/>
              <a:ext cx="1751802" cy="1504228"/>
            </a:xfrm>
            <a:prstGeom prst="hexagon">
              <a:avLst>
                <a:gd name="adj" fmla="val 25000"/>
                <a:gd name="vf" fmla="val 115470"/>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49"/>
            <p:cNvSpPr txBox="1"/>
            <p:nvPr/>
          </p:nvSpPr>
          <p:spPr>
            <a:xfrm>
              <a:off x="8299640" y="2748163"/>
              <a:ext cx="1209130" cy="1038250"/>
            </a:xfrm>
            <a:prstGeom prst="rect">
              <a:avLst/>
            </a:prstGeom>
            <a:noFill/>
            <a:ln>
              <a:noFill/>
            </a:ln>
          </p:spPr>
          <p:txBody>
            <a:bodyPr spcFirstLastPara="1" wrap="square" lIns="0" tIns="15225" rIns="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de-DE" sz="1200" b="1" i="0" u="none" strike="noStrike" cap="none">
                  <a:solidFill>
                    <a:schemeClr val="lt1"/>
                  </a:solidFill>
                  <a:latin typeface="Arial"/>
                  <a:ea typeface="Arial"/>
                  <a:cs typeface="Arial"/>
                  <a:sym typeface="Arial"/>
                </a:rPr>
                <a:t>Global, Regional trainings and events</a:t>
              </a:r>
              <a:endParaRPr sz="1200" b="0" i="0" u="none" strike="noStrike" cap="none">
                <a:solidFill>
                  <a:schemeClr val="lt1"/>
                </a:solidFill>
                <a:latin typeface="Arial"/>
                <a:ea typeface="Arial"/>
                <a:cs typeface="Arial"/>
                <a:sym typeface="Arial"/>
              </a:endParaRPr>
            </a:p>
          </p:txBody>
        </p:sp>
        <p:sp>
          <p:nvSpPr>
            <p:cNvPr id="198" name="Google Shape;198;p49"/>
            <p:cNvSpPr/>
            <p:nvPr/>
          </p:nvSpPr>
          <p:spPr>
            <a:xfrm>
              <a:off x="8375693" y="3832862"/>
              <a:ext cx="204346" cy="176334"/>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49"/>
            <p:cNvSpPr/>
            <p:nvPr/>
          </p:nvSpPr>
          <p:spPr>
            <a:xfrm>
              <a:off x="6520788" y="3339012"/>
              <a:ext cx="1751802" cy="1504228"/>
            </a:xfrm>
            <a:prstGeom prst="hexagon">
              <a:avLst>
                <a:gd name="adj" fmla="val 25000"/>
                <a:gd name="vf" fmla="val 115470"/>
              </a:avLst>
            </a:prstGeom>
            <a:blipFill rotWithShape="1">
              <a:blip r:embed="rId8" cstate="email">
                <a:alphaModFix/>
                <a:extLst>
                  <a:ext uri="{28A0092B-C50C-407E-A947-70E740481C1C}">
                    <a14:useLocalDpi xmlns:a14="http://schemas.microsoft.com/office/drawing/2010/main"/>
                  </a:ext>
                </a:extLst>
              </a:blip>
              <a:stretch>
                <a:fillRect/>
              </a:stretch>
            </a:blip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9"/>
            <p:cNvSpPr/>
            <p:nvPr/>
          </p:nvSpPr>
          <p:spPr>
            <a:xfrm>
              <a:off x="8050597" y="3998991"/>
              <a:ext cx="204346" cy="176334"/>
            </a:xfrm>
            <a:prstGeom prst="hexagon">
              <a:avLst>
                <a:gd name="adj" fmla="val 25000"/>
                <a:gd name="vf" fmla="val 115470"/>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9"/>
            <p:cNvSpPr/>
            <p:nvPr/>
          </p:nvSpPr>
          <p:spPr>
            <a:xfrm>
              <a:off x="3504827" y="3329374"/>
              <a:ext cx="1751802" cy="1504228"/>
            </a:xfrm>
            <a:prstGeom prst="hexagon">
              <a:avLst>
                <a:gd name="adj" fmla="val 25000"/>
                <a:gd name="vf" fmla="val 115470"/>
              </a:avLst>
            </a:prstGeom>
            <a:solidFill>
              <a:schemeClr val="accent3"/>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49"/>
            <p:cNvSpPr txBox="1"/>
            <p:nvPr/>
          </p:nvSpPr>
          <p:spPr>
            <a:xfrm>
              <a:off x="3776163" y="3562363"/>
              <a:ext cx="1209130" cy="1038250"/>
            </a:xfrm>
            <a:prstGeom prst="rect">
              <a:avLst/>
            </a:prstGeom>
            <a:noFill/>
            <a:ln>
              <a:noFill/>
            </a:ln>
          </p:spPr>
          <p:txBody>
            <a:bodyPr spcFirstLastPara="1" wrap="square" lIns="0" tIns="15225" rIns="0"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de-DE" sz="1200" b="1" i="0" u="none" strike="noStrike" cap="none">
                  <a:solidFill>
                    <a:schemeClr val="lt1"/>
                  </a:solidFill>
                  <a:latin typeface="Arial"/>
                  <a:ea typeface="Arial"/>
                  <a:cs typeface="Arial"/>
                  <a:sym typeface="Arial"/>
                </a:rPr>
                <a:t>Database of expert trainers</a:t>
              </a:r>
              <a:r>
                <a:rPr lang="de-DE" sz="1200" b="0" i="0" u="none" strike="noStrike" cap="none">
                  <a:solidFill>
                    <a:schemeClr val="lt1"/>
                  </a:solidFill>
                  <a:latin typeface="Arial"/>
                  <a:ea typeface="Arial"/>
                  <a:cs typeface="Arial"/>
                  <a:sym typeface="Arial"/>
                </a:rPr>
                <a:t> </a:t>
              </a:r>
              <a:endParaRPr sz="1200" b="0" i="0" u="none" strike="noStrike" cap="none">
                <a:solidFill>
                  <a:schemeClr val="lt1"/>
                </a:solidFill>
                <a:latin typeface="Arial"/>
                <a:ea typeface="Arial"/>
                <a:cs typeface="Arial"/>
                <a:sym typeface="Arial"/>
              </a:endParaRPr>
            </a:p>
          </p:txBody>
        </p:sp>
        <p:sp>
          <p:nvSpPr>
            <p:cNvPr id="203" name="Google Shape;203;p49"/>
            <p:cNvSpPr/>
            <p:nvPr/>
          </p:nvSpPr>
          <p:spPr>
            <a:xfrm>
              <a:off x="3554985" y="3996156"/>
              <a:ext cx="204346" cy="176334"/>
            </a:xfrm>
            <a:prstGeom prst="hexagon">
              <a:avLst>
                <a:gd name="adj" fmla="val 25000"/>
                <a:gd name="vf" fmla="val 115470"/>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49"/>
            <p:cNvSpPr/>
            <p:nvPr/>
          </p:nvSpPr>
          <p:spPr>
            <a:xfrm>
              <a:off x="1998239" y="4165686"/>
              <a:ext cx="1751802" cy="1504228"/>
            </a:xfrm>
            <a:prstGeom prst="hexagon">
              <a:avLst>
                <a:gd name="adj" fmla="val 25000"/>
                <a:gd name="vf" fmla="val 115470"/>
              </a:avLst>
            </a:prstGeom>
            <a:blipFill rotWithShape="1">
              <a:blip r:embed="rId9" cstate="email">
                <a:alphaModFix/>
                <a:extLst>
                  <a:ext uri="{28A0092B-C50C-407E-A947-70E740481C1C}">
                    <a14:useLocalDpi xmlns:a14="http://schemas.microsoft.com/office/drawing/2010/main"/>
                  </a:ext>
                </a:extLst>
              </a:blip>
              <a:stretch>
                <a:fillRect/>
              </a:stretch>
            </a:blip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49"/>
            <p:cNvSpPr/>
            <p:nvPr/>
          </p:nvSpPr>
          <p:spPr>
            <a:xfrm>
              <a:off x="3189948" y="4186665"/>
              <a:ext cx="204346" cy="176334"/>
            </a:xfrm>
            <a:prstGeom prst="hexagon">
              <a:avLst>
                <a:gd name="adj" fmla="val 25000"/>
                <a:gd name="vf" fmla="val 115470"/>
              </a:avLst>
            </a:prstGeom>
            <a:solidFill>
              <a:schemeClr val="lt1"/>
            </a:solidFill>
            <a:ln w="25400" cap="flat" cmpd="sng">
              <a:solidFill>
                <a:srgbClr val="599BD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50"/>
          <p:cNvSpPr txBox="1">
            <a:spLocks noGrp="1"/>
          </p:cNvSpPr>
          <p:nvPr>
            <p:ph type="sldNum" idx="12"/>
          </p:nvPr>
        </p:nvSpPr>
        <p:spPr>
          <a:xfrm>
            <a:off x="11455304" y="6161486"/>
            <a:ext cx="305097" cy="25226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de-DE"/>
              <a:t>7</a:t>
            </a:fld>
            <a:endParaRPr/>
          </a:p>
        </p:txBody>
      </p:sp>
      <p:sp>
        <p:nvSpPr>
          <p:cNvPr id="211" name="Google Shape;211;p50"/>
          <p:cNvSpPr/>
          <p:nvPr/>
        </p:nvSpPr>
        <p:spPr>
          <a:xfrm>
            <a:off x="557898" y="723526"/>
            <a:ext cx="63720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Capacity Building</a:t>
            </a:r>
            <a:endParaRPr sz="2400" b="0" i="0" u="none" strike="noStrike" cap="none">
              <a:solidFill>
                <a:schemeClr val="dk1"/>
              </a:solidFill>
              <a:latin typeface="Arial"/>
              <a:ea typeface="Arial"/>
              <a:cs typeface="Arial"/>
              <a:sym typeface="Arial"/>
            </a:endParaRPr>
          </a:p>
        </p:txBody>
      </p:sp>
      <p:sp>
        <p:nvSpPr>
          <p:cNvPr id="212" name="Google Shape;212;p50"/>
          <p:cNvSpPr/>
          <p:nvPr/>
        </p:nvSpPr>
        <p:spPr>
          <a:xfrm>
            <a:off x="557898" y="1522066"/>
            <a:ext cx="5185677" cy="19082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1" i="0" u="none" strike="noStrike" cap="none">
                <a:solidFill>
                  <a:srgbClr val="000000"/>
                </a:solidFill>
                <a:latin typeface="Arial"/>
                <a:ea typeface="Arial"/>
                <a:cs typeface="Arial"/>
                <a:sym typeface="Arial"/>
              </a:rPr>
              <a:t>SOLUTIONSplus global e-learning program on electric mobility</a:t>
            </a:r>
            <a:endParaRPr sz="1700" b="0" i="0" u="none" strike="noStrike" cap="none">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This course programme enables organisations from the public sector to learn about the concept and practical implications of e-mobility. Learners will be introduced to the overall topic, given examples of electric vehicle types and get introduced to case studies on how to implement e-mobility in an urban mobility concept. </a:t>
            </a:r>
            <a:endParaRPr sz="1400" b="0" i="0" u="none" strike="noStrike" cap="none">
              <a:solidFill>
                <a:srgbClr val="000000"/>
              </a:solidFill>
              <a:latin typeface="Arial"/>
              <a:ea typeface="Arial"/>
              <a:cs typeface="Arial"/>
              <a:sym typeface="Arial"/>
            </a:endParaRPr>
          </a:p>
        </p:txBody>
      </p:sp>
      <p:pic>
        <p:nvPicPr>
          <p:cNvPr id="213" name="Google Shape;213;p50" descr="Diagram&#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81800" y="699014"/>
            <a:ext cx="2759653" cy="2945488"/>
          </a:xfrm>
          <a:prstGeom prst="rect">
            <a:avLst/>
          </a:prstGeom>
          <a:noFill/>
          <a:ln>
            <a:noFill/>
          </a:ln>
        </p:spPr>
      </p:pic>
      <p:sp>
        <p:nvSpPr>
          <p:cNvPr id="214" name="Google Shape;214;p50"/>
          <p:cNvSpPr/>
          <p:nvPr/>
        </p:nvSpPr>
        <p:spPr>
          <a:xfrm>
            <a:off x="557898" y="3760441"/>
            <a:ext cx="5109478" cy="2077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1" i="0" u="none" strike="noStrike" cap="none">
                <a:solidFill>
                  <a:srgbClr val="000000"/>
                </a:solidFill>
                <a:latin typeface="Arial"/>
                <a:ea typeface="Arial"/>
                <a:cs typeface="Arial"/>
                <a:sym typeface="Arial"/>
              </a:rPr>
              <a:t>Urban Living Lab Webinar Series</a:t>
            </a:r>
            <a:endParaRPr sz="1700" b="0" i="0" u="none" strike="noStrike" cap="none">
              <a:solidFill>
                <a:srgbClr val="6666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Testing the viability of innovative solutions in a Living Lab environment can be a vital step to demonstrate the economic, social and environmental viability of business and operational models. This Summer and Autumn School featured key aspects of the Living Lab concept and took a closer look at main components of urban electric mobility, the electrification of public transport and the provision of first and last mile connectivity by private sector operators. </a:t>
            </a:r>
            <a:endParaRPr sz="1400" b="0" i="0" u="none" strike="noStrike" cap="none">
              <a:solidFill>
                <a:srgbClr val="666666"/>
              </a:solidFill>
              <a:latin typeface="Arial"/>
              <a:ea typeface="Arial"/>
              <a:cs typeface="Arial"/>
              <a:sym typeface="Arial"/>
            </a:endParaRPr>
          </a:p>
        </p:txBody>
      </p:sp>
      <p:pic>
        <p:nvPicPr>
          <p:cNvPr id="215" name="Google Shape;215;p50" descr="Bubble chart&#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81800" y="3760441"/>
            <a:ext cx="2759653" cy="2987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60D2D5-3240-4453-882D-C09209D128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8</a:t>
            </a:fld>
            <a:endParaRPr lang="de-DE"/>
          </a:p>
        </p:txBody>
      </p:sp>
      <p:pic>
        <p:nvPicPr>
          <p:cNvPr id="4" name="Picture 3">
            <a:hlinkClick r:id="rId3"/>
            <a:extLst>
              <a:ext uri="{FF2B5EF4-FFF2-40B4-BE49-F238E27FC236}">
                <a16:creationId xmlns:a16="http://schemas.microsoft.com/office/drawing/2014/main" id="{62AD502F-A2CC-4BC1-8373-78F9F7F3D5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7027896"/>
          </a:xfrm>
          <a:prstGeom prst="rect">
            <a:avLst/>
          </a:prstGeom>
        </p:spPr>
      </p:pic>
      <p:sp>
        <p:nvSpPr>
          <p:cNvPr id="6" name="TextBox 5">
            <a:extLst>
              <a:ext uri="{FF2B5EF4-FFF2-40B4-BE49-F238E27FC236}">
                <a16:creationId xmlns:a16="http://schemas.microsoft.com/office/drawing/2014/main" id="{8585BB2D-FC3A-4A64-B373-2693F980C94E}"/>
              </a:ext>
            </a:extLst>
          </p:cNvPr>
          <p:cNvSpPr txBox="1"/>
          <p:nvPr/>
        </p:nvSpPr>
        <p:spPr>
          <a:xfrm>
            <a:off x="0" y="6320010"/>
            <a:ext cx="12192000" cy="707886"/>
          </a:xfrm>
          <a:prstGeom prst="rect">
            <a:avLst/>
          </a:prstGeom>
          <a:solidFill>
            <a:schemeClr val="accent5">
              <a:lumMod val="50000"/>
              <a:alpha val="73000"/>
            </a:schemeClr>
          </a:solidFill>
        </p:spPr>
        <p:txBody>
          <a:bodyPr wrap="square" rtlCol="0">
            <a:spAutoFit/>
          </a:bodyPr>
          <a:lstStyle/>
          <a:p>
            <a:pPr algn="ctr"/>
            <a:r>
              <a:rPr lang="en-US" sz="4000" dirty="0" err="1">
                <a:solidFill>
                  <a:schemeClr val="bg1"/>
                </a:solidFill>
                <a:latin typeface="Tw Cen MT" panose="020B0602020104020603" pitchFamily="34" charset="0"/>
              </a:rPr>
              <a:t>emobility.tools</a:t>
            </a:r>
            <a:endParaRPr lang="en-GB" sz="40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383904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B8DB54-105A-49E8-93FC-28003B9E8900}"/>
              </a:ext>
            </a:extLst>
          </p:cNvPr>
          <p:cNvSpPr/>
          <p:nvPr/>
        </p:nvSpPr>
        <p:spPr>
          <a:xfrm>
            <a:off x="0" y="1466976"/>
            <a:ext cx="12192000" cy="5391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062DB812-4BE2-44DC-AEAD-86FF55CC9E26}"/>
              </a:ext>
            </a:extLst>
          </p:cNvPr>
          <p:cNvSpPr/>
          <p:nvPr/>
        </p:nvSpPr>
        <p:spPr>
          <a:xfrm>
            <a:off x="5587999" y="0"/>
            <a:ext cx="6604001" cy="6857999"/>
          </a:xfrm>
          <a:prstGeom prst="rect">
            <a:avLst/>
          </a:prstGeom>
          <a:solidFill>
            <a:srgbClr val="FCFAF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itle 24">
            <a:extLst>
              <a:ext uri="{FF2B5EF4-FFF2-40B4-BE49-F238E27FC236}">
                <a16:creationId xmlns:a16="http://schemas.microsoft.com/office/drawing/2014/main" id="{933E04DC-5CB7-492E-B68E-A1D5EC512F42}"/>
              </a:ext>
            </a:extLst>
          </p:cNvPr>
          <p:cNvSpPr>
            <a:spLocks noGrp="1"/>
          </p:cNvSpPr>
          <p:nvPr>
            <p:ph type="title"/>
          </p:nvPr>
        </p:nvSpPr>
        <p:spPr/>
        <p:txBody>
          <a:bodyPr/>
          <a:lstStyle/>
          <a:p>
            <a:r>
              <a:rPr lang="en-US" dirty="0">
                <a:latin typeface="Tw Cen MT" panose="020B0602020104020603" pitchFamily="34" charset="0"/>
              </a:rPr>
              <a:t>Content &amp; Thematic Areas</a:t>
            </a:r>
            <a:endParaRPr lang="en-GB" dirty="0">
              <a:latin typeface="Tw Cen MT" panose="020B0602020104020603" pitchFamily="34" charset="0"/>
            </a:endParaRPr>
          </a:p>
        </p:txBody>
      </p:sp>
      <p:sp>
        <p:nvSpPr>
          <p:cNvPr id="2" name="Slide Number Placeholder 1">
            <a:extLst>
              <a:ext uri="{FF2B5EF4-FFF2-40B4-BE49-F238E27FC236}">
                <a16:creationId xmlns:a16="http://schemas.microsoft.com/office/drawing/2014/main" id="{AD62DEDF-B28F-4879-90F9-9BE36B9B6E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DE" smtClean="0"/>
              <a:t>9</a:t>
            </a:fld>
            <a:endParaRPr lang="de-DE"/>
          </a:p>
        </p:txBody>
      </p:sp>
      <p:pic>
        <p:nvPicPr>
          <p:cNvPr id="28" name="Picture 27">
            <a:extLst>
              <a:ext uri="{FF2B5EF4-FFF2-40B4-BE49-F238E27FC236}">
                <a16:creationId xmlns:a16="http://schemas.microsoft.com/office/drawing/2014/main" id="{188288A5-388A-4E20-B38E-A88B55D41316}"/>
              </a:ext>
            </a:extLst>
          </p:cNvPr>
          <p:cNvPicPr>
            <a:picLocks noChangeAspect="1"/>
          </p:cNvPicPr>
          <p:nvPr/>
        </p:nvPicPr>
        <p:blipFill>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5463715" y="1408280"/>
            <a:ext cx="6703790" cy="4214582"/>
          </a:xfrm>
          <a:prstGeom prst="rect">
            <a:avLst/>
          </a:prstGeom>
        </p:spPr>
      </p:pic>
      <p:pic>
        <p:nvPicPr>
          <p:cNvPr id="33" name="Picture 32">
            <a:extLst>
              <a:ext uri="{FF2B5EF4-FFF2-40B4-BE49-F238E27FC236}">
                <a16:creationId xmlns:a16="http://schemas.microsoft.com/office/drawing/2014/main" id="{2795A986-CBFF-469B-BA24-FF64A2BBEB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5322" y="2055813"/>
            <a:ext cx="4606987" cy="2870200"/>
          </a:xfrm>
          <a:prstGeom prst="rect">
            <a:avLst/>
          </a:prstGeom>
        </p:spPr>
      </p:pic>
      <p:sp>
        <p:nvSpPr>
          <p:cNvPr id="38" name="TextBox 37">
            <a:extLst>
              <a:ext uri="{FF2B5EF4-FFF2-40B4-BE49-F238E27FC236}">
                <a16:creationId xmlns:a16="http://schemas.microsoft.com/office/drawing/2014/main" id="{C28E2BB1-DC2D-4687-9A0F-80467DBDDAF4}"/>
              </a:ext>
            </a:extLst>
          </p:cNvPr>
          <p:cNvSpPr txBox="1"/>
          <p:nvPr/>
        </p:nvSpPr>
        <p:spPr>
          <a:xfrm>
            <a:off x="0" y="6150375"/>
            <a:ext cx="12192000" cy="707886"/>
          </a:xfrm>
          <a:prstGeom prst="rect">
            <a:avLst/>
          </a:prstGeom>
          <a:solidFill>
            <a:schemeClr val="accent5">
              <a:lumMod val="50000"/>
              <a:alpha val="73000"/>
            </a:schemeClr>
          </a:solidFill>
        </p:spPr>
        <p:txBody>
          <a:bodyPr wrap="square" rtlCol="0">
            <a:spAutoFit/>
          </a:bodyPr>
          <a:lstStyle/>
          <a:p>
            <a:pPr algn="ctr"/>
            <a:r>
              <a:rPr lang="en-US" sz="4000" dirty="0" err="1">
                <a:solidFill>
                  <a:schemeClr val="bg1"/>
                </a:solidFill>
                <a:latin typeface="Tw Cen MT" panose="020B0602020104020603" pitchFamily="34" charset="0"/>
              </a:rPr>
              <a:t>emobility.tools</a:t>
            </a:r>
            <a:endParaRPr lang="en-GB" sz="4000"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02814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D43E3CF6B1EE4FA7ACEDB30A31A4F0" ma:contentTypeVersion="13" ma:contentTypeDescription="Create a new document." ma:contentTypeScope="" ma:versionID="7a4e351485ad816a1a66eb74aebf8eb6">
  <xsd:schema xmlns:xsd="http://www.w3.org/2001/XMLSchema" xmlns:xs="http://www.w3.org/2001/XMLSchema" xmlns:p="http://schemas.microsoft.com/office/2006/metadata/properties" xmlns:ns2="215a232e-f6ff-4575-a963-d6d258efecd9" xmlns:ns3="a017f412-a15c-4631-9daa-1188d02d0288" targetNamespace="http://schemas.microsoft.com/office/2006/metadata/properties" ma:root="true" ma:fieldsID="b71846598455f7b672467f8738c8a78e" ns2:_="" ns3:_="">
    <xsd:import namespace="215a232e-f6ff-4575-a963-d6d258efecd9"/>
    <xsd:import namespace="a017f412-a15c-4631-9daa-1188d02d02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a232e-f6ff-4575-a963-d6d258efec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17f412-a15c-4631-9daa-1188d02d028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595BF8-DCB4-404A-96EF-A1911F114D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5a232e-f6ff-4575-a963-d6d258efecd9"/>
    <ds:schemaRef ds:uri="a017f412-a15c-4631-9daa-1188d02d02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4F1419-3B8A-443B-9B1D-249FABDC3647}">
  <ds:schemaRefs>
    <ds:schemaRef ds:uri="http://www.w3.org/XML/1998/namespace"/>
    <ds:schemaRef ds:uri="http://schemas.microsoft.com/office/2006/documentManagement/types"/>
    <ds:schemaRef ds:uri="http://purl.org/dc/elements/1.1/"/>
    <ds:schemaRef ds:uri="http://schemas.microsoft.com/office/2006/metadata/properties"/>
    <ds:schemaRef ds:uri="http://schemas.microsoft.com/office/infopath/2007/PartnerControls"/>
    <ds:schemaRef ds:uri="a017f412-a15c-4631-9daa-1188d02d0288"/>
    <ds:schemaRef ds:uri="http://purl.org/dc/dcmitype/"/>
    <ds:schemaRef ds:uri="215a232e-f6ff-4575-a963-d6d258efecd9"/>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99AD869-1EE9-4638-9DDC-D93279C2F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3323</Words>
  <Application>Microsoft Office PowerPoint</Application>
  <PresentationFormat>Widescreen</PresentationFormat>
  <Paragraphs>377</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Capacity Building and Peer-to-Peer Exchange </vt:lpstr>
      <vt:lpstr>PowerPoint Presentation</vt:lpstr>
      <vt:lpstr>PowerPoint Presentation</vt:lpstr>
      <vt:lpstr>Content &amp; Thematic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Teko</dc:creator>
  <cp:lastModifiedBy>Sophie Mccaffrey</cp:lastModifiedBy>
  <cp:revision>35</cp:revision>
  <dcterms:created xsi:type="dcterms:W3CDTF">2019-08-22T15:44:25Z</dcterms:created>
  <dcterms:modified xsi:type="dcterms:W3CDTF">2021-11-08T09:13:34Z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0x010100A6D43E3CF6B1EE4FA7ACEDB30A31A4F0</vt:lpwstr>
  </property>
</Properties>
</file>