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147375681" r:id="rId5"/>
    <p:sldId id="1076" r:id="rId6"/>
    <p:sldId id="589" r:id="rId7"/>
    <p:sldId id="2147375684" r:id="rId8"/>
    <p:sldId id="2147375685" r:id="rId9"/>
    <p:sldId id="592" r:id="rId10"/>
    <p:sldId id="2147375686" r:id="rId11"/>
    <p:sldId id="591" r:id="rId12"/>
    <p:sldId id="1079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F844D9-D429-498F-8EA7-6EC12CCAF5AF}">
          <p14:sldIdLst>
            <p14:sldId id="2147375681"/>
          </p14:sldIdLst>
        </p14:section>
        <p14:section name="Mandatory housekeeping" id="{120B99BA-B157-4E80-94A8-E910D356661A}">
          <p14:sldIdLst/>
        </p14:section>
        <p14:section name="Sample slides" id="{60A5D2BB-2656-407E-8D47-E7A143267747}">
          <p14:sldIdLst>
            <p14:sldId id="1076"/>
            <p14:sldId id="589"/>
            <p14:sldId id="2147375684"/>
            <p14:sldId id="2147375685"/>
            <p14:sldId id="592"/>
            <p14:sldId id="2147375686"/>
            <p14:sldId id="591"/>
          </p14:sldIdLst>
        </p14:section>
        <p14:section name="Mandatory wrap-up" id="{C69C2F31-B18E-427A-A238-6B871DB63EC4}">
          <p14:sldIdLst>
            <p14:sldId id="10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7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31" userDrawn="1">
          <p15:clr>
            <a:srgbClr val="A4A3A4"/>
          </p15:clr>
        </p15:guide>
        <p15:guide id="4" pos="5496" userDrawn="1">
          <p15:clr>
            <a:srgbClr val="A4A3A4"/>
          </p15:clr>
        </p15:guide>
        <p15:guide id="5" orient="horz" pos="252" userDrawn="1">
          <p15:clr>
            <a:srgbClr val="A4A3A4"/>
          </p15:clr>
        </p15:guide>
        <p15:guide id="6" pos="32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473"/>
    <a:srgbClr val="1FA1CC"/>
    <a:srgbClr val="AF4295"/>
    <a:srgbClr val="E6E6E6"/>
    <a:srgbClr val="B42573"/>
    <a:srgbClr val="5CC9BE"/>
    <a:srgbClr val="159E54"/>
    <a:srgbClr val="999999"/>
    <a:srgbClr val="1B1A5B"/>
    <a:srgbClr val="FE3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7FCD6C-946B-B516-175F-C1722FBA96E7}" v="8" dt="2021-11-03T08:17:28.263"/>
    <p1510:client id="{E14FA66B-1173-40F7-B60F-F7CA6B392930}" v="7" dt="2021-11-02T14:00:21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7" d="100"/>
          <a:sy n="107" d="100"/>
        </p:scale>
        <p:origin x="78" y="498"/>
      </p:cViewPr>
      <p:guideLst>
        <p:guide orient="horz" pos="1779"/>
        <p:guide pos="2880"/>
        <p:guide pos="431"/>
        <p:guide pos="5496"/>
        <p:guide orient="horz" pos="252"/>
        <p:guide pos="32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4AE089-BF32-5C45-9AF6-C4D164B77E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0F8B0-DBA9-2C4B-8D76-BA3BDEAD92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9B20C-5E78-174C-9E5F-48B506278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F3D77-0AB0-B947-9A68-11F1477ECF6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97566B-6342-2E4E-B0B0-39EA883A6D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EA60-41EA-9545-B7C9-500103A53A9E}" type="datetimeFigureOut">
              <a:rPr lang="en-US" smtClean="0"/>
              <a:t>11/4/2021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86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8A801-90B0-0941-BB3D-1D79C2E4C4E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681CC-C11B-3645-8C41-4F5A9A85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3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681CC-C11B-3645-8C41-4F5A9A85CA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6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1" marR="137438" lvl="0" indent="179913" algn="l" defTabSz="685800" rtl="0" eaLnBrk="1" fontAlgn="auto" latinLnBrk="0" hangingPunct="1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solidFill>
                <a:srgbClr val="1B1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64" marR="7480" lvl="0" indent="2805" algn="l" defTabSz="685800" rtl="0" eaLnBrk="1" fontAlgn="auto" latinLnBrk="0" hangingPunct="1">
              <a:lnSpc>
                <a:spcPct val="100000"/>
              </a:lnSpc>
              <a:spcBef>
                <a:spcPts val="10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B1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WBCSD is oriented towards collective action and led by our member company CEOs.</a:t>
            </a:r>
          </a:p>
          <a:p>
            <a:pPr marL="17764" marR="7480" lvl="0" indent="2805" algn="l" defTabSz="685800" rtl="0" eaLnBrk="1" fontAlgn="auto" latinLnBrk="0" hangingPunct="1">
              <a:lnSpc>
                <a:spcPct val="100000"/>
              </a:lnSpc>
              <a:spcBef>
                <a:spcPts val="10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srgbClr val="1B1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64" marR="7480" lvl="0" indent="2805" algn="l" defTabSz="685800" rtl="0" eaLnBrk="1" fontAlgn="auto" latinLnBrk="0" hangingPunct="1">
              <a:lnSpc>
                <a:spcPct val="100000"/>
              </a:lnSpc>
              <a:spcBef>
                <a:spcPts val="10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B1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consider sustainable development as a strategic business opportunity. We strive to make more member companies more competitive.</a:t>
            </a:r>
          </a:p>
          <a:p>
            <a:pPr marL="17764" marR="7480" indent="2805" algn="l">
              <a:spcBef>
                <a:spcPts val="1023"/>
              </a:spcBef>
            </a:pPr>
            <a:endParaRPr lang="en-US" sz="1600">
              <a:solidFill>
                <a:srgbClr val="1B1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64" marR="7480" lvl="0" indent="2805" algn="l" defTabSz="685800" rtl="0" eaLnBrk="1" fontAlgn="auto" latinLnBrk="0" hangingPunct="1">
              <a:lnSpc>
                <a:spcPct val="100000"/>
              </a:lnSpc>
              <a:spcBef>
                <a:spcPts val="10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B1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members enjoy access to a diverse business community across sectors and a safe space to exchange ideas, know - how and information with peers. Together, we develop business solutions to global  challenges that no single company can tackle alone.</a:t>
            </a:r>
          </a:p>
          <a:p>
            <a:pPr marL="17764" marR="7480" indent="2805" algn="l">
              <a:spcBef>
                <a:spcPts val="1023"/>
              </a:spcBef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681CC-C11B-3645-8C41-4F5A9A85CA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9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with 3 program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681CC-C11B-3645-8C41-4F5A9A85CA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3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681CC-C11B-3645-8C41-4F5A9A85CA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0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681CC-C11B-3645-8C41-4F5A9A85CA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681CC-C11B-3645-8C41-4F5A9A85CA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4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6E1D-93DD-E24E-BC4B-97766F49EF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3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name_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5B77373-A5B1-0E47-9073-2DCA30DC8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90" y="255682"/>
            <a:ext cx="1582913" cy="639941"/>
          </a:xfrm>
          <a:prstGeom prst="rect">
            <a:avLst/>
          </a:prstGeom>
        </p:spPr>
      </p:pic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D5E6BB9C-B32A-5448-B923-861F4555CC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397478" y="177721"/>
            <a:ext cx="5279832" cy="5279836"/>
          </a:xfrm>
          <a:prstGeom prst="ellipse">
            <a:avLst/>
          </a:prstGeom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D0FCF56C-CD5E-6945-8F3B-6ECCC78666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3497" y="-68168"/>
            <a:ext cx="5279832" cy="5279836"/>
          </a:xfrm>
          <a:prstGeom prst="ellipse">
            <a:avLst/>
          </a:prstGeom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2D67D7-1C3E-884C-80F5-69E8907FC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9437" y="2400429"/>
            <a:ext cx="3041066" cy="142192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200" b="1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50FADCF-77F3-BC49-93BC-2F2D3D3B7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9436" y="4092661"/>
            <a:ext cx="304106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rgbClr val="999999"/>
                </a:solidFill>
                <a:latin typeface="+mn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291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3ECE9745-6B9B-014D-9C2E-5C09E29717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-8781"/>
            <a:ext cx="4572000" cy="47331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92FD335-7FC2-6745-BB69-338F3627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3068"/>
            <a:ext cx="3598835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043FC-D5FD-F947-BA63-4E408FB0D166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8DECB7-3A11-7243-A9D0-687646762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0A58F98-9BA5-384E-8542-AC2174D64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0BCA71A-FBC0-334C-A375-45EE949D69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5330" y="0"/>
            <a:ext cx="9365693" cy="47243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EB1F4B-6074-1140-B199-5904578BA540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B2ACCC-6679-454E-B0B7-CA70F7389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C2BE4A9-9028-EE4D-92A0-C7F54498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25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22C5DA2A-A601-9D41-AAE1-F6E48461B063}"/>
              </a:ext>
            </a:extLst>
          </p:cNvPr>
          <p:cNvSpPr/>
          <p:nvPr userDrawn="1"/>
        </p:nvSpPr>
        <p:spPr>
          <a:xfrm>
            <a:off x="409537" y="2744823"/>
            <a:ext cx="276997" cy="276997"/>
          </a:xfrm>
          <a:prstGeom prst="ellipse">
            <a:avLst/>
          </a:prstGeom>
          <a:solidFill>
            <a:srgbClr val="1B1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E4408F2-9EC8-0C4A-92E5-27A1DE9D7A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066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443A31D-EFC3-2C45-8F14-4D16F0D238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929" y="2785380"/>
            <a:ext cx="3598835" cy="1718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– full text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C341DEE-2A44-C44B-A77E-D64E5ED13030}"/>
              </a:ext>
            </a:extLst>
          </p:cNvPr>
          <p:cNvSpPr/>
          <p:nvPr userDrawn="1"/>
        </p:nvSpPr>
        <p:spPr>
          <a:xfrm>
            <a:off x="4762876" y="2744823"/>
            <a:ext cx="276997" cy="276997"/>
          </a:xfrm>
          <a:prstGeom prst="ellipse">
            <a:avLst/>
          </a:prstGeom>
          <a:solidFill>
            <a:srgbClr val="1B1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4E5E420-77C2-354B-BA1E-F407FC0468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55489" y="2785379"/>
            <a:ext cx="3598835" cy="1833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– full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B3F73B-85AE-E440-947A-6F13F3D499BC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8AFC37-E6C0-C742-85C3-EFE0B2C8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29" y="2698582"/>
            <a:ext cx="513137" cy="3722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A362D3-E5BE-5342-AE16-62C9D128DFEF}"/>
              </a:ext>
            </a:extLst>
          </p:cNvPr>
          <p:cNvSpPr txBox="1">
            <a:spLocks/>
          </p:cNvSpPr>
          <p:nvPr userDrawn="1"/>
        </p:nvSpPr>
        <p:spPr>
          <a:xfrm>
            <a:off x="4658202" y="2698582"/>
            <a:ext cx="513137" cy="3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FD23DF-3581-1B40-8FE1-A30079181EF5}"/>
              </a:ext>
            </a:extLst>
          </p:cNvPr>
          <p:cNvSpPr/>
          <p:nvPr userDrawn="1"/>
        </p:nvSpPr>
        <p:spPr>
          <a:xfrm>
            <a:off x="0" y="2066192"/>
            <a:ext cx="9144000" cy="439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A5B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CC05948-20EB-3349-88B5-0C944A9D7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87" y="2106359"/>
            <a:ext cx="5181600" cy="30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D1F85F7-8A8D-404F-855F-0B1D85E72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19A9CED-7F7E-AF4F-A25A-669D19374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4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E4408F2-9EC8-0C4A-92E5-27A1DE9D7A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066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443A31D-EFC3-2C45-8F14-4D16F0D238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929" y="2785380"/>
            <a:ext cx="3598835" cy="1718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– full text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4E5E420-77C2-354B-BA1E-F407FC0468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916515" y="2785379"/>
            <a:ext cx="3598835" cy="1833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– full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B3F73B-85AE-E440-947A-6F13F3D499BC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E0CD458-EBD0-5D48-9DE6-7D9E8CA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FD23DF-3581-1B40-8FE1-A30079181EF5}"/>
              </a:ext>
            </a:extLst>
          </p:cNvPr>
          <p:cNvSpPr/>
          <p:nvPr userDrawn="1"/>
        </p:nvSpPr>
        <p:spPr>
          <a:xfrm>
            <a:off x="0" y="2066192"/>
            <a:ext cx="9144000" cy="439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A5B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CC05948-20EB-3349-88B5-0C944A9D7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87" y="2106359"/>
            <a:ext cx="5181600" cy="30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6FD67D-A5A7-5A4A-B865-F824344FB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5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E4408F2-9EC8-0C4A-92E5-27A1DE9D7A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066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B3F73B-85AE-E440-947A-6F13F3D499BC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E0CD458-EBD0-5D48-9DE6-7D9E8CA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FD23DF-3581-1B40-8FE1-A30079181EF5}"/>
              </a:ext>
            </a:extLst>
          </p:cNvPr>
          <p:cNvSpPr/>
          <p:nvPr userDrawn="1"/>
        </p:nvSpPr>
        <p:spPr>
          <a:xfrm>
            <a:off x="0" y="2066192"/>
            <a:ext cx="9144000" cy="439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A5B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CC05948-20EB-3349-88B5-0C944A9D7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87" y="2106359"/>
            <a:ext cx="5181600" cy="30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C2127-1EB0-3E47-9767-F6F061FC0F74}"/>
              </a:ext>
            </a:extLst>
          </p:cNvPr>
          <p:cNvSpPr/>
          <p:nvPr userDrawn="1"/>
        </p:nvSpPr>
        <p:spPr>
          <a:xfrm>
            <a:off x="603803" y="2715119"/>
            <a:ext cx="3429000" cy="1308684"/>
          </a:xfrm>
          <a:prstGeom prst="rect">
            <a:avLst/>
          </a:prstGeom>
          <a:solidFill>
            <a:srgbClr val="FE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7D481B-34C0-374F-8752-17EF90FDA60B}"/>
              </a:ext>
            </a:extLst>
          </p:cNvPr>
          <p:cNvSpPr/>
          <p:nvPr userDrawn="1"/>
        </p:nvSpPr>
        <p:spPr>
          <a:xfrm>
            <a:off x="790331" y="2995469"/>
            <a:ext cx="700709" cy="70070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D72AE9-11A2-DB4C-9522-1317CD13CBA8}"/>
              </a:ext>
            </a:extLst>
          </p:cNvPr>
          <p:cNvSpPr/>
          <p:nvPr userDrawn="1"/>
        </p:nvSpPr>
        <p:spPr>
          <a:xfrm>
            <a:off x="5121137" y="2715119"/>
            <a:ext cx="3429000" cy="1308684"/>
          </a:xfrm>
          <a:prstGeom prst="rect">
            <a:avLst/>
          </a:prstGeom>
          <a:solidFill>
            <a:srgbClr val="FE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A580C49-67BC-1C48-B48A-6D42931CC903}"/>
              </a:ext>
            </a:extLst>
          </p:cNvPr>
          <p:cNvSpPr/>
          <p:nvPr userDrawn="1"/>
        </p:nvSpPr>
        <p:spPr>
          <a:xfrm>
            <a:off x="5281108" y="2995469"/>
            <a:ext cx="700709" cy="70070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81F9203-F362-2E4E-8A1A-8AFCC58158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5553" y="2928727"/>
            <a:ext cx="2287510" cy="944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2"/>
            <a:r>
              <a:rPr lang="en-US"/>
              <a:t>Third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490107-F0B7-2E49-AD98-BF12AF0DEB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1788" y="2928727"/>
            <a:ext cx="2211881" cy="944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323E7E1-C459-B440-809D-43990146D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69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22C5DA2A-A601-9D41-AAE1-F6E48461B063}"/>
              </a:ext>
            </a:extLst>
          </p:cNvPr>
          <p:cNvSpPr/>
          <p:nvPr userDrawn="1"/>
        </p:nvSpPr>
        <p:spPr>
          <a:xfrm>
            <a:off x="409537" y="2744823"/>
            <a:ext cx="276997" cy="276997"/>
          </a:xfrm>
          <a:prstGeom prst="ellipse">
            <a:avLst/>
          </a:prstGeom>
          <a:solidFill>
            <a:srgbClr val="1B1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E4408F2-9EC8-0C4A-92E5-27A1DE9D7A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255"/>
            <a:ext cx="9144000" cy="2100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443A31D-EFC3-2C45-8F14-4D16F0D238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930" y="2785380"/>
            <a:ext cx="2226050" cy="1718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– full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B3F73B-85AE-E440-947A-6F13F3D499BC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E0CD458-EBD0-5D48-9DE6-7D9E8CA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8AFC37-E6C0-C742-85C3-EFE0B2C8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29" y="2698582"/>
            <a:ext cx="513137" cy="3722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4E504C-AE94-FC48-8351-624F25A6D5A4}"/>
              </a:ext>
            </a:extLst>
          </p:cNvPr>
          <p:cNvSpPr/>
          <p:nvPr userDrawn="1"/>
        </p:nvSpPr>
        <p:spPr>
          <a:xfrm>
            <a:off x="0" y="2066192"/>
            <a:ext cx="9144000" cy="439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A5B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FD8E87-0D18-3345-8EC0-BA9B2E6F7BBA}"/>
              </a:ext>
            </a:extLst>
          </p:cNvPr>
          <p:cNvSpPr/>
          <p:nvPr userDrawn="1"/>
        </p:nvSpPr>
        <p:spPr>
          <a:xfrm>
            <a:off x="3230596" y="2744823"/>
            <a:ext cx="276997" cy="276997"/>
          </a:xfrm>
          <a:prstGeom prst="ellipse">
            <a:avLst/>
          </a:prstGeom>
          <a:solidFill>
            <a:srgbClr val="1B1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3C92E6D-E97E-9042-B374-EC3E12E2808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21989" y="2785380"/>
            <a:ext cx="2226050" cy="1718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– full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7C6B8A2-C91D-BF4C-B9C6-E108E1A54522}"/>
              </a:ext>
            </a:extLst>
          </p:cNvPr>
          <p:cNvSpPr txBox="1">
            <a:spLocks/>
          </p:cNvSpPr>
          <p:nvPr userDrawn="1"/>
        </p:nvSpPr>
        <p:spPr>
          <a:xfrm>
            <a:off x="3138488" y="2698582"/>
            <a:ext cx="513137" cy="3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4283E8-34C3-ED4C-9B37-FB7E9F8D3BD0}"/>
              </a:ext>
            </a:extLst>
          </p:cNvPr>
          <p:cNvSpPr/>
          <p:nvPr userDrawn="1"/>
        </p:nvSpPr>
        <p:spPr>
          <a:xfrm>
            <a:off x="6024722" y="2744823"/>
            <a:ext cx="276997" cy="276997"/>
          </a:xfrm>
          <a:prstGeom prst="ellipse">
            <a:avLst/>
          </a:prstGeom>
          <a:solidFill>
            <a:srgbClr val="1B1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F9058FE-DCCE-304A-ACB7-F74DE39B317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16115" y="2785380"/>
            <a:ext cx="2226050" cy="1718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– full text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EECA942-65F4-C144-B8C2-210160C2AF40}"/>
              </a:ext>
            </a:extLst>
          </p:cNvPr>
          <p:cNvSpPr txBox="1">
            <a:spLocks/>
          </p:cNvSpPr>
          <p:nvPr userDrawn="1"/>
        </p:nvSpPr>
        <p:spPr>
          <a:xfrm>
            <a:off x="5932614" y="2698582"/>
            <a:ext cx="513137" cy="3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218B2-8EE7-124A-8362-35041F3D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87" y="2106359"/>
            <a:ext cx="5181600" cy="30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F768173-6C1B-1943-AB37-DE02429E5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45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D60E857-5130-2348-9716-2F680E22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869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>
                <a:solidFill>
                  <a:srgbClr val="00206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2926D3-9EDE-3349-B933-2F3A95170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B46971A-9650-964E-9D42-15A369335A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4278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A0F22E-6BAF-1F44-8513-5A1D206F9D6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919352"/>
            <a:ext cx="7886700" cy="48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600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A9EF68-7377-CE49-9880-0E1C7B7CEF1B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E899FA-DC9F-B34F-8DAD-DCB67B43E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1AE39CE-9DE4-A44B-A166-680504B55CD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" y="4502772"/>
            <a:ext cx="7937281" cy="16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65D090C-BD44-C447-95B6-D906B81A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9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D60E857-5130-2348-9716-2F680E22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869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>
                <a:solidFill>
                  <a:srgbClr val="00206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2926D3-9EDE-3349-B933-2F3A95170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B46971A-9650-964E-9D42-15A369335A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4278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A0F22E-6BAF-1F44-8513-5A1D206F9D6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919352"/>
            <a:ext cx="7886700" cy="48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600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A9EF68-7377-CE49-9880-0E1C7B7CEF1B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62C0483-0715-BC4C-8873-2A3F1D3B2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D2D0E76-51E9-E044-BE20-C7B340C1F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81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18656EB-B0F6-9740-AA8F-7B14AD7A8EF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919352"/>
            <a:ext cx="7886700" cy="48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600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29111B-B132-3143-9F0F-7524F9BB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869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>
                <a:solidFill>
                  <a:srgbClr val="00206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2EBAA9F-7A4C-4448-872A-6BFD77AAD2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605" y="1842572"/>
            <a:ext cx="1488953" cy="1488954"/>
          </a:xfrm>
          <a:prstGeom prst="ellipse">
            <a:avLst/>
          </a:prstGeom>
          <a:ln w="25400">
            <a:solidFill>
              <a:srgbClr val="1B1A5B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D0D5A797-77BE-DA42-A6B3-B758D3D6F7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48066" y="1842572"/>
            <a:ext cx="1488953" cy="1488954"/>
          </a:xfrm>
          <a:prstGeom prst="ellipse">
            <a:avLst/>
          </a:prstGeom>
          <a:ln w="25400">
            <a:solidFill>
              <a:srgbClr val="1B1A5B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7AF6F60A-647E-C649-8435-7C223345A3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2527" y="1842572"/>
            <a:ext cx="1488953" cy="1488954"/>
          </a:xfrm>
          <a:prstGeom prst="ellipse">
            <a:avLst/>
          </a:prstGeom>
          <a:ln w="25400">
            <a:solidFill>
              <a:srgbClr val="1B1A5B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CDFEC91C-B9C5-004E-82BA-F4AF8F5E97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6988" y="1842572"/>
            <a:ext cx="1488953" cy="1488954"/>
          </a:xfrm>
          <a:prstGeom prst="ellipse">
            <a:avLst/>
          </a:prstGeom>
          <a:ln w="25400">
            <a:solidFill>
              <a:srgbClr val="1B1A5B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594D7A-31B6-744E-810F-F9E5426C8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08" y="3545235"/>
            <a:ext cx="1598746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5C2274-5683-8C46-8F05-396E57BE1BD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762915" y="3545235"/>
            <a:ext cx="1659254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F135A64-7089-B242-A639-D11302CFC38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67376" y="3545235"/>
            <a:ext cx="1659254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72C5777-9833-2744-A062-C0E9AD55FF7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771837" y="3545235"/>
            <a:ext cx="1659254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E7327D-7BE4-7D49-9483-E2259AB57BB9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94EA467-09C6-214F-B1DA-3444C671C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17C3D34-8581-A64A-8467-8A26EAE25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77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5E2E827B-D25D-9542-9068-18203696C4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605" y="1842572"/>
            <a:ext cx="1488953" cy="1488954"/>
          </a:xfrm>
          <a:prstGeom prst="ellipse">
            <a:avLst/>
          </a:prstGeom>
          <a:noFill/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A06D4B38-AD08-AA49-95EE-A0E42D6D73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48066" y="1842572"/>
            <a:ext cx="1488953" cy="1488954"/>
          </a:xfrm>
          <a:prstGeom prst="ellipse">
            <a:avLst/>
          </a:prstGeom>
          <a:noFill/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36B5BFF-39DE-E546-8E15-BABCF8DF38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2527" y="1842572"/>
            <a:ext cx="1488953" cy="1488954"/>
          </a:xfrm>
          <a:prstGeom prst="ellipse">
            <a:avLst/>
          </a:prstGeom>
          <a:noFill/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AE1EAF46-0AA5-0147-B348-2C4F2A39C2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6988" y="1842572"/>
            <a:ext cx="1488953" cy="1488954"/>
          </a:xfrm>
          <a:prstGeom prst="ellipse">
            <a:avLst/>
          </a:prstGeom>
          <a:noFill/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F82B3A0-118A-A742-90AB-F9B574845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08" y="3545235"/>
            <a:ext cx="1598746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0" kern="1200" spc="-31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69715C8-DB5F-B940-934D-C4BEE210D5B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762915" y="3545235"/>
            <a:ext cx="1659254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0" kern="1200" spc="-31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832C6D2-0FF8-3B45-AE01-4EB8FA88488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67376" y="3545235"/>
            <a:ext cx="1659254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0" kern="1200" spc="-31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E9D3E09-E2B7-7848-A251-C8DDC643689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771837" y="3545235"/>
            <a:ext cx="1659254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0" kern="1200" spc="-31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244440-FC7B-4042-B584-FE82C93C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869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>
                <a:solidFill>
                  <a:srgbClr val="00206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7FAD95-52F5-EB4D-A203-3FC79CB1C5D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919352"/>
            <a:ext cx="7886700" cy="48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600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933AE8-5A0F-4D41-B801-9CF36E89CA8F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77A94C-476F-CD4C-BD9A-AB8CE84BD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0FA1D52-694E-EA4F-9536-8174E05235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8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name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D7F70EF-D403-DE4C-AD55-A8D717779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5" y="259972"/>
            <a:ext cx="1582913" cy="639941"/>
          </a:xfrm>
          <a:prstGeom prst="rect">
            <a:avLst/>
          </a:prstGeom>
        </p:spPr>
      </p:pic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D5E6BB9C-B32A-5448-B923-861F4555CC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88257" y="478772"/>
            <a:ext cx="4185952" cy="4185955"/>
          </a:xfrm>
          <a:prstGeom prst="ellipse">
            <a:avLst/>
          </a:prstGeom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D0FCF56C-CD5E-6945-8F3B-6ECCC78666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35336" y="478772"/>
            <a:ext cx="4185952" cy="4185955"/>
          </a:xfrm>
          <a:prstGeom prst="ellipse">
            <a:avLst/>
          </a:prstGeom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2D67D7-1C3E-884C-80F5-69E8907FC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26" y="1995131"/>
            <a:ext cx="3179806" cy="978729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3200" b="1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50FADCF-77F3-BC49-93BC-2F2D3D3B7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725" y="3096944"/>
            <a:ext cx="317980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rgbClr val="999999"/>
                </a:solidFill>
                <a:latin typeface="+mn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6D68D4-99A6-9F43-A8AC-0128EDED8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89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FCEE0A-F9A4-3D46-992E-D85B177920DA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FBEAE7-8F7A-0A42-8B47-F7AB4C112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797D6BA-BEED-814F-B41A-A02A378CC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5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8085208-8E7C-E846-A61B-11A7D09D32F5}"/>
              </a:ext>
            </a:extLst>
          </p:cNvPr>
          <p:cNvSpPr/>
          <p:nvPr userDrawn="1"/>
        </p:nvSpPr>
        <p:spPr>
          <a:xfrm>
            <a:off x="-1408670" y="-1118801"/>
            <a:ext cx="7381102" cy="73811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759DAAA3-B2B7-5841-99EE-F96DEA38A7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41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652547D-2A88-454B-B98D-A046D7199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62D67D7-1C3E-884C-80F5-69E8907FC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26" y="1995131"/>
            <a:ext cx="3179806" cy="978729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50FADCF-77F3-BC49-93BC-2F2D3D3B7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725" y="3096944"/>
            <a:ext cx="317980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851F35-FC94-3F4B-89EA-269B71558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6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8085208-8E7C-E846-A61B-11A7D09D32F5}"/>
              </a:ext>
            </a:extLst>
          </p:cNvPr>
          <p:cNvSpPr/>
          <p:nvPr userDrawn="1"/>
        </p:nvSpPr>
        <p:spPr>
          <a:xfrm>
            <a:off x="-1408670" y="-1118801"/>
            <a:ext cx="7381102" cy="73811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759DAAA3-B2B7-5841-99EE-F96DEA38A7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2D67D7-1C3E-884C-80F5-69E8907FC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26" y="1995131"/>
            <a:ext cx="3179806" cy="978729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50FADCF-77F3-BC49-93BC-2F2D3D3B7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725" y="3096944"/>
            <a:ext cx="317980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39D5DE-8C3B-B74B-9295-A5667DD54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5E3B5E9-0150-AF4D-8949-0ECB0BB60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6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8085208-8E7C-E846-A61B-11A7D09D32F5}"/>
              </a:ext>
            </a:extLst>
          </p:cNvPr>
          <p:cNvSpPr/>
          <p:nvPr userDrawn="1"/>
        </p:nvSpPr>
        <p:spPr>
          <a:xfrm>
            <a:off x="-1408670" y="-1118801"/>
            <a:ext cx="7381102" cy="73811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759DAAA3-B2B7-5841-99EE-F96DEA38A7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2D67D7-1C3E-884C-80F5-69E8907FC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26" y="1995131"/>
            <a:ext cx="3179806" cy="978729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50FADCF-77F3-BC49-93BC-2F2D3D3B7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725" y="3096944"/>
            <a:ext cx="317980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6963C1-632D-CF45-B87E-EAC9AA4B1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D7842E3-AAE0-F840-AF15-C9B6C1908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1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290EF9-1762-DC40-A443-4505E0024EB4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869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>
                <a:solidFill>
                  <a:srgbClr val="00206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FA1A0E9-31C8-DC4F-B2CC-6D8C91E344D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4278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D9BE122-E143-FF45-ACC1-21F2DE636B0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919352"/>
            <a:ext cx="7886700" cy="48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600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EA4177-4A86-8546-B457-5EE443572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21DD7B8-8A9D-9C43-BAAE-DA5BC17538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0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290EF9-1762-DC40-A443-4505E0024EB4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869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>
                <a:solidFill>
                  <a:srgbClr val="00206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FA1A0E9-31C8-DC4F-B2CC-6D8C91E344D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4278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D9BE122-E143-FF45-ACC1-21F2DE636B0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919352"/>
            <a:ext cx="7886700" cy="48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600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EA4177-4A86-8546-B457-5EE443572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21DD7B8-8A9D-9C43-BAAE-DA5BC17538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C1095E-9E58-5A4A-9807-2466FA526C77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E8DF5B5-D24E-1544-9486-45D1DF59C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85252" cy="472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AA7BD5D-9E90-1A42-9EA9-4783480F71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63548" y="1683068"/>
            <a:ext cx="365180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1C4F3-306C-FC4B-ACF4-7B073DEAE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EAE7A72-B59B-4F4A-8D68-46A0DECD1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E8DF5B5-D24E-1544-9486-45D1DF59C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85252" cy="472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EA31B-D92F-B54E-8F96-6F54E3786BDA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BBE80-5CC0-634D-841D-541F8E1716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8089" y="1683067"/>
            <a:ext cx="3576638" cy="2824163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33A0600-8254-894F-91A0-F25FC577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EED93D1-0268-DE43-9CE2-05BB96E73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8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DD56-9E60-1347-8D9B-9B2127920D09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76861-E7BF-D14C-B9B6-EBEFBE139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62" r:id="rId6"/>
    <p:sldLayoutId id="2147483687" r:id="rId7"/>
    <p:sldLayoutId id="2147483663" r:id="rId8"/>
    <p:sldLayoutId id="2147483684" r:id="rId9"/>
    <p:sldLayoutId id="2147483664" r:id="rId10"/>
    <p:sldLayoutId id="2147483661" r:id="rId11"/>
    <p:sldLayoutId id="2147483667" r:id="rId12"/>
    <p:sldLayoutId id="2147483682" r:id="rId13"/>
    <p:sldLayoutId id="2147483683" r:id="rId14"/>
    <p:sldLayoutId id="2147483681" r:id="rId15"/>
    <p:sldLayoutId id="2147483668" r:id="rId16"/>
    <p:sldLayoutId id="2147483673" r:id="rId17"/>
    <p:sldLayoutId id="2147483670" r:id="rId18"/>
    <p:sldLayoutId id="2147483679" r:id="rId19"/>
    <p:sldLayoutId id="2147483680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tree, sky, outdoor&#10;&#10;Description automatically generated">
            <a:extLst>
              <a:ext uri="{FF2B5EF4-FFF2-40B4-BE49-F238E27FC236}">
                <a16:creationId xmlns:a16="http://schemas.microsoft.com/office/drawing/2014/main" id="{DEBB3434-3975-49E1-8B69-51FAAF289A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  <p:pic>
        <p:nvPicPr>
          <p:cNvPr id="10" name="Picture Placeholder 9" descr="Background pattern&#10;&#10;Description automatically generated">
            <a:extLst>
              <a:ext uri="{FF2B5EF4-FFF2-40B4-BE49-F238E27FC236}">
                <a16:creationId xmlns:a16="http://schemas.microsoft.com/office/drawing/2014/main" id="{F2877AE4-C722-4176-B3C1-BA50B32F2A1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1" r="26171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2AF71F-149C-46E0-86FC-674B6B725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26" y="1551932"/>
            <a:ext cx="3372398" cy="1421928"/>
          </a:xfrm>
        </p:spPr>
        <p:txBody>
          <a:bodyPr/>
          <a:lstStyle/>
          <a:p>
            <a:r>
              <a:rPr lang="en-US" dirty="0"/>
              <a:t>WBCSD Charging infrastructure value framework</a:t>
            </a:r>
            <a:endParaRPr lang="en-C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402C361-4446-4410-887B-1383C534B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725" y="3096944"/>
            <a:ext cx="3764285" cy="1828193"/>
          </a:xfrm>
        </p:spPr>
        <p:txBody>
          <a:bodyPr/>
          <a:lstStyle/>
          <a:p>
            <a:r>
              <a:rPr lang="en-US" sz="1800" dirty="0"/>
              <a:t>EVI Pilot City Forum</a:t>
            </a:r>
          </a:p>
          <a:p>
            <a:r>
              <a:rPr lang="en-US" sz="1800" dirty="0"/>
              <a:t>9</a:t>
            </a:r>
            <a:r>
              <a:rPr lang="en-US" sz="1800" baseline="30000" dirty="0"/>
              <a:t>th</a:t>
            </a:r>
            <a:r>
              <a:rPr lang="en-US" sz="1800" dirty="0"/>
              <a:t> November 2021</a:t>
            </a:r>
          </a:p>
          <a:p>
            <a:endParaRPr lang="en-US" sz="1800" dirty="0"/>
          </a:p>
          <a:p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Thomas Deloison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Director, Mobility, WBCSD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E8F6C-95D3-4FA3-81BF-B9DE0EBE2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76861-E7BF-D14C-B9B6-EBEFBE139B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0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9C0D26-1110-405F-A466-E3E0A44E3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4E4FF-65F7-40FA-B981-EB6815DAD355}" type="slidenum">
              <a:rPr lang="en-US" smtClean="0"/>
              <a:t>2</a:t>
            </a:fld>
            <a:endParaRPr lang="en-US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25B07A67-3904-45FC-A102-15A7C61DE2A3}"/>
              </a:ext>
            </a:extLst>
          </p:cNvPr>
          <p:cNvSpPr txBox="1"/>
          <p:nvPr/>
        </p:nvSpPr>
        <p:spPr>
          <a:xfrm>
            <a:off x="567831" y="2002101"/>
            <a:ext cx="4261099" cy="2255140"/>
          </a:xfrm>
          <a:prstGeom prst="rect">
            <a:avLst/>
          </a:prstGeom>
          <a:solidFill>
            <a:srgbClr val="242159"/>
          </a:solidFill>
        </p:spPr>
        <p:txBody>
          <a:bodyPr vert="horz" wrap="square" lIns="0" tIns="188630" rIns="0" bIns="0" rtlCol="0" anchor="t">
            <a:spAutoFit/>
          </a:bodyPr>
          <a:lstStyle/>
          <a:p>
            <a:pPr marL="207640">
              <a:spcBef>
                <a:spcPts val="740"/>
              </a:spcBef>
            </a:pPr>
            <a:r>
              <a:rPr lang="en-US" sz="2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US" sz="24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  <a:r>
              <a:rPr lang="en-US" sz="2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to create a world where more than </a:t>
            </a:r>
            <a:r>
              <a:rPr lang="en-US" sz="24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nine billion people</a:t>
            </a:r>
            <a:r>
              <a:rPr lang="en-US" sz="2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all </a:t>
            </a:r>
            <a:r>
              <a:rPr lang="en-US" sz="24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 well </a:t>
            </a:r>
            <a:r>
              <a:rPr lang="en-US" sz="2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en-US" sz="2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24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boundaries of our planet</a:t>
            </a:r>
            <a:r>
              <a:rPr lang="en-US" sz="2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by 2050.</a:t>
            </a:r>
          </a:p>
          <a:p>
            <a:pPr marL="207640" marR="201925">
              <a:lnSpc>
                <a:spcPts val="1546"/>
              </a:lnSpc>
              <a:spcBef>
                <a:spcPts val="110"/>
              </a:spcBef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1EAD8085-CF38-44E5-BB20-4E186C06BBBF}"/>
              </a:ext>
            </a:extLst>
          </p:cNvPr>
          <p:cNvSpPr txBox="1"/>
          <p:nvPr/>
        </p:nvSpPr>
        <p:spPr>
          <a:xfrm>
            <a:off x="4684818" y="2609718"/>
            <a:ext cx="2090648" cy="328689"/>
          </a:xfrm>
          <a:prstGeom prst="rect">
            <a:avLst/>
          </a:prstGeom>
        </p:spPr>
        <p:txBody>
          <a:bodyPr vert="horz" wrap="square" lIns="0" tIns="51190" rIns="0" bIns="0" rtlCol="0">
            <a:spAutoFit/>
          </a:bodyPr>
          <a:lstStyle/>
          <a:p>
            <a:pPr marR="78536" algn="ctr">
              <a:spcBef>
                <a:spcPts val="403"/>
              </a:spcBef>
            </a:pPr>
            <a:r>
              <a:rPr sz="1800" spc="-39">
                <a:solidFill>
                  <a:srgbClr val="25215A"/>
                </a:solidFill>
                <a:cs typeface="Arial" panose="020B0604020202020204" pitchFamily="34" charset="0"/>
              </a:rPr>
              <a:t>GLOBAL</a:t>
            </a:r>
            <a:endParaRPr sz="1800">
              <a:cs typeface="Arial" panose="020B060402020202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EB909082-C032-4428-B99B-804FE739D441}"/>
              </a:ext>
            </a:extLst>
          </p:cNvPr>
          <p:cNvSpPr txBox="1"/>
          <p:nvPr/>
        </p:nvSpPr>
        <p:spPr>
          <a:xfrm>
            <a:off x="6394329" y="4067648"/>
            <a:ext cx="2187527" cy="328689"/>
          </a:xfrm>
          <a:prstGeom prst="rect">
            <a:avLst/>
          </a:prstGeom>
        </p:spPr>
        <p:txBody>
          <a:bodyPr vert="horz" wrap="square" lIns="0" tIns="51190" rIns="0" bIns="0" rtlCol="0">
            <a:spAutoFit/>
          </a:bodyPr>
          <a:lstStyle/>
          <a:p>
            <a:pPr marL="6350" algn="ctr">
              <a:spcBef>
                <a:spcPts val="403"/>
              </a:spcBef>
            </a:pPr>
            <a:r>
              <a:rPr sz="1800" spc="-33">
                <a:solidFill>
                  <a:srgbClr val="25215A"/>
                </a:solidFill>
                <a:cs typeface="Arial" panose="020B0604020202020204" pitchFamily="34" charset="0"/>
              </a:rPr>
              <a:t>MARKET-DRIVEN</a:t>
            </a:r>
            <a:endParaRPr sz="1800">
              <a:cs typeface="Arial" panose="020B0604020202020204" pitchFamily="34" charset="0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3E456CBE-5FA0-42B9-B1E5-2BCFE245FBA4}"/>
              </a:ext>
            </a:extLst>
          </p:cNvPr>
          <p:cNvSpPr txBox="1"/>
          <p:nvPr/>
        </p:nvSpPr>
        <p:spPr>
          <a:xfrm>
            <a:off x="4828929" y="4072991"/>
            <a:ext cx="1745224" cy="342850"/>
          </a:xfrm>
          <a:prstGeom prst="rect">
            <a:avLst/>
          </a:prstGeom>
        </p:spPr>
        <p:txBody>
          <a:bodyPr vert="horz" wrap="square" lIns="0" tIns="65214" rIns="0" bIns="0" rtlCol="0">
            <a:spAutoFit/>
          </a:bodyPr>
          <a:lstStyle/>
          <a:p>
            <a:pPr algn="ctr">
              <a:spcBef>
                <a:spcPts val="513"/>
              </a:spcBef>
            </a:pPr>
            <a:r>
              <a:rPr sz="1800" spc="-22">
                <a:solidFill>
                  <a:srgbClr val="25215A"/>
                </a:solidFill>
                <a:cs typeface="Arial" panose="020B0604020202020204" pitchFamily="34" charset="0"/>
              </a:rPr>
              <a:t>CEO-LED</a:t>
            </a:r>
            <a:endParaRPr sz="1800">
              <a:cs typeface="Arial" panose="020B0604020202020204" pitchFamily="34" charset="0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8B23D0D1-1B85-4E18-BA64-7983523B52F2}"/>
              </a:ext>
            </a:extLst>
          </p:cNvPr>
          <p:cNvSpPr txBox="1"/>
          <p:nvPr/>
        </p:nvSpPr>
        <p:spPr>
          <a:xfrm>
            <a:off x="6380427" y="2609718"/>
            <a:ext cx="2187527" cy="605688"/>
          </a:xfrm>
          <a:prstGeom prst="rect">
            <a:avLst/>
          </a:prstGeom>
        </p:spPr>
        <p:txBody>
          <a:bodyPr vert="horz" wrap="square" lIns="0" tIns="51190" rIns="0" bIns="0" rtlCol="0">
            <a:spAutoFit/>
          </a:bodyPr>
          <a:lstStyle/>
          <a:p>
            <a:pPr marL="4763" algn="ctr">
              <a:spcBef>
                <a:spcPts val="403"/>
              </a:spcBef>
            </a:pPr>
            <a:r>
              <a:rPr sz="1800" spc="-28">
                <a:solidFill>
                  <a:srgbClr val="25215A"/>
                </a:solidFill>
                <a:cs typeface="Arial" panose="020B0604020202020204" pitchFamily="34" charset="0"/>
              </a:rPr>
              <a:t>UNIQUE </a:t>
            </a:r>
            <a:r>
              <a:rPr sz="1800" spc="-22">
                <a:solidFill>
                  <a:srgbClr val="25215A"/>
                </a:solidFill>
                <a:cs typeface="Arial" panose="020B0604020202020204" pitchFamily="34" charset="0"/>
              </a:rPr>
              <a:t>BUSINESS</a:t>
            </a:r>
            <a:r>
              <a:rPr sz="1800" spc="-160">
                <a:solidFill>
                  <a:srgbClr val="25215A"/>
                </a:solidFill>
                <a:cs typeface="Arial" panose="020B0604020202020204" pitchFamily="34" charset="0"/>
              </a:rPr>
              <a:t> </a:t>
            </a:r>
            <a:r>
              <a:rPr sz="1800" spc="-44">
                <a:solidFill>
                  <a:srgbClr val="25215A"/>
                </a:solidFill>
                <a:cs typeface="Arial" panose="020B0604020202020204" pitchFamily="34" charset="0"/>
              </a:rPr>
              <a:t>PLATFORM</a:t>
            </a:r>
            <a:endParaRPr sz="1800">
              <a:cs typeface="Arial" panose="020B0604020202020204" pitchFamily="34" charset="0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345FA3CC-55BD-4877-875E-0E1D6D9E3589}"/>
              </a:ext>
            </a:extLst>
          </p:cNvPr>
          <p:cNvSpPr txBox="1">
            <a:spLocks/>
          </p:cNvSpPr>
          <p:nvPr/>
        </p:nvSpPr>
        <p:spPr>
          <a:xfrm>
            <a:off x="585227" y="1059786"/>
            <a:ext cx="7433320" cy="516069"/>
          </a:xfrm>
          <a:prstGeom prst="rect">
            <a:avLst/>
          </a:prstGeom>
        </p:spPr>
        <p:txBody>
          <a:bodyPr vert="horz" wrap="square" lIns="0" tIns="72928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 algn="l">
              <a:lnSpc>
                <a:spcPts val="1656"/>
              </a:lnSpc>
              <a:spcBef>
                <a:spcPts val="370"/>
              </a:spcBef>
            </a:pPr>
            <a:r>
              <a:rPr lang="en-US" sz="1800">
                <a:solidFill>
                  <a:srgbClr val="1B1A5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WBCSD is a global, CEO-led organization of 200 forward thinking businesses working together to accelerate the transition to a sustainable world.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B71196-A710-422E-85B1-A3C233BFBBF3}"/>
              </a:ext>
            </a:extLst>
          </p:cNvPr>
          <p:cNvGrpSpPr/>
          <p:nvPr/>
        </p:nvGrpSpPr>
        <p:grpSpPr>
          <a:xfrm>
            <a:off x="5411605" y="3478150"/>
            <a:ext cx="558309" cy="558309"/>
            <a:chOff x="4023850" y="3450987"/>
            <a:chExt cx="669672" cy="669672"/>
          </a:xfrm>
        </p:grpSpPr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C0C6324-3F11-4F10-B3DB-1E34A5E49E82}"/>
                </a:ext>
              </a:extLst>
            </p:cNvPr>
            <p:cNvSpPr/>
            <p:nvPr/>
          </p:nvSpPr>
          <p:spPr>
            <a:xfrm>
              <a:off x="4023850" y="3450987"/>
              <a:ext cx="669672" cy="669672"/>
            </a:xfrm>
            <a:custGeom>
              <a:avLst/>
              <a:gdLst/>
              <a:ahLst/>
              <a:cxnLst/>
              <a:rect l="l" t="t" r="r" b="b"/>
              <a:pathLst>
                <a:path w="606425" h="606425">
                  <a:moveTo>
                    <a:pt x="303123" y="0"/>
                  </a:moveTo>
                  <a:lnTo>
                    <a:pt x="253955" y="3967"/>
                  </a:lnTo>
                  <a:lnTo>
                    <a:pt x="207312" y="15453"/>
                  </a:lnTo>
                  <a:lnTo>
                    <a:pt x="163820" y="33833"/>
                  </a:lnTo>
                  <a:lnTo>
                    <a:pt x="124102" y="58485"/>
                  </a:lnTo>
                  <a:lnTo>
                    <a:pt x="88782" y="88782"/>
                  </a:lnTo>
                  <a:lnTo>
                    <a:pt x="58485" y="124102"/>
                  </a:lnTo>
                  <a:lnTo>
                    <a:pt x="33833" y="163820"/>
                  </a:lnTo>
                  <a:lnTo>
                    <a:pt x="15453" y="207312"/>
                  </a:lnTo>
                  <a:lnTo>
                    <a:pt x="3967" y="253955"/>
                  </a:lnTo>
                  <a:lnTo>
                    <a:pt x="0" y="303123"/>
                  </a:lnTo>
                  <a:lnTo>
                    <a:pt x="3967" y="352292"/>
                  </a:lnTo>
                  <a:lnTo>
                    <a:pt x="15453" y="398934"/>
                  </a:lnTo>
                  <a:lnTo>
                    <a:pt x="33833" y="442426"/>
                  </a:lnTo>
                  <a:lnTo>
                    <a:pt x="58485" y="482144"/>
                  </a:lnTo>
                  <a:lnTo>
                    <a:pt x="88782" y="517464"/>
                  </a:lnTo>
                  <a:lnTo>
                    <a:pt x="124102" y="547762"/>
                  </a:lnTo>
                  <a:lnTo>
                    <a:pt x="163820" y="572413"/>
                  </a:lnTo>
                  <a:lnTo>
                    <a:pt x="207312" y="590793"/>
                  </a:lnTo>
                  <a:lnTo>
                    <a:pt x="253955" y="602279"/>
                  </a:lnTo>
                  <a:lnTo>
                    <a:pt x="303123" y="606247"/>
                  </a:lnTo>
                  <a:lnTo>
                    <a:pt x="352292" y="602279"/>
                  </a:lnTo>
                  <a:lnTo>
                    <a:pt x="398934" y="590793"/>
                  </a:lnTo>
                  <a:lnTo>
                    <a:pt x="442426" y="572413"/>
                  </a:lnTo>
                  <a:lnTo>
                    <a:pt x="482144" y="547762"/>
                  </a:lnTo>
                  <a:lnTo>
                    <a:pt x="517464" y="517464"/>
                  </a:lnTo>
                  <a:lnTo>
                    <a:pt x="547762" y="482144"/>
                  </a:lnTo>
                  <a:lnTo>
                    <a:pt x="572413" y="442426"/>
                  </a:lnTo>
                  <a:lnTo>
                    <a:pt x="590793" y="398934"/>
                  </a:lnTo>
                  <a:lnTo>
                    <a:pt x="602279" y="352292"/>
                  </a:lnTo>
                  <a:lnTo>
                    <a:pt x="606247" y="303123"/>
                  </a:lnTo>
                  <a:lnTo>
                    <a:pt x="602279" y="253955"/>
                  </a:lnTo>
                  <a:lnTo>
                    <a:pt x="590793" y="207312"/>
                  </a:lnTo>
                  <a:lnTo>
                    <a:pt x="572413" y="163820"/>
                  </a:lnTo>
                  <a:lnTo>
                    <a:pt x="547762" y="124102"/>
                  </a:lnTo>
                  <a:lnTo>
                    <a:pt x="517464" y="88782"/>
                  </a:lnTo>
                  <a:lnTo>
                    <a:pt x="482144" y="58485"/>
                  </a:lnTo>
                  <a:lnTo>
                    <a:pt x="442426" y="33833"/>
                  </a:lnTo>
                  <a:lnTo>
                    <a:pt x="398934" y="15453"/>
                  </a:lnTo>
                  <a:lnTo>
                    <a:pt x="352292" y="3967"/>
                  </a:lnTo>
                  <a:lnTo>
                    <a:pt x="303123" y="0"/>
                  </a:lnTo>
                  <a:close/>
                </a:path>
              </a:pathLst>
            </a:custGeom>
            <a:solidFill>
              <a:srgbClr val="33BFC3"/>
            </a:solidFill>
          </p:spPr>
          <p:txBody>
            <a:bodyPr wrap="square" lIns="0" tIns="0" rIns="0" bIns="0" rtlCol="0"/>
            <a:lstStyle/>
            <a:p>
              <a:endParaRPr sz="1988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C406BA0C-6E8C-4DA0-88C9-35E23B9CAF7B}"/>
                </a:ext>
              </a:extLst>
            </p:cNvPr>
            <p:cNvSpPr/>
            <p:nvPr/>
          </p:nvSpPr>
          <p:spPr>
            <a:xfrm>
              <a:off x="4207571" y="3620346"/>
              <a:ext cx="76055" cy="75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8"/>
            </a:p>
          </p:txBody>
        </p:sp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03D8FBF0-3024-4E07-9465-C997F84A6F36}"/>
                </a:ext>
              </a:extLst>
            </p:cNvPr>
            <p:cNvSpPr/>
            <p:nvPr/>
          </p:nvSpPr>
          <p:spPr>
            <a:xfrm>
              <a:off x="4433548" y="3620346"/>
              <a:ext cx="76055" cy="75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8"/>
            </a:p>
          </p:txBody>
        </p:sp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BA2E786F-DBD5-41CB-85B7-0E1707F0D3B4}"/>
                </a:ext>
              </a:extLst>
            </p:cNvPr>
            <p:cNvSpPr/>
            <p:nvPr/>
          </p:nvSpPr>
          <p:spPr>
            <a:xfrm>
              <a:off x="4163570" y="3706928"/>
              <a:ext cx="390583" cy="246832"/>
            </a:xfrm>
            <a:custGeom>
              <a:avLst/>
              <a:gdLst/>
              <a:ahLst/>
              <a:cxnLst/>
              <a:rect l="l" t="t" r="r" b="b"/>
              <a:pathLst>
                <a:path w="353695" h="223520">
                  <a:moveTo>
                    <a:pt x="108325" y="219938"/>
                  </a:moveTo>
                  <a:lnTo>
                    <a:pt x="74383" y="219938"/>
                  </a:lnTo>
                  <a:lnTo>
                    <a:pt x="78676" y="222173"/>
                  </a:lnTo>
                  <a:lnTo>
                    <a:pt x="84455" y="223456"/>
                  </a:lnTo>
                  <a:lnTo>
                    <a:pt x="91528" y="223456"/>
                  </a:lnTo>
                  <a:lnTo>
                    <a:pt x="102094" y="222369"/>
                  </a:lnTo>
                  <a:lnTo>
                    <a:pt x="108325" y="219938"/>
                  </a:lnTo>
                  <a:close/>
                </a:path>
                <a:path w="353695" h="223520">
                  <a:moveTo>
                    <a:pt x="253961" y="91427"/>
                  </a:moveTo>
                  <a:lnTo>
                    <a:pt x="236296" y="91427"/>
                  </a:lnTo>
                  <a:lnTo>
                    <a:pt x="236296" y="207810"/>
                  </a:lnTo>
                  <a:lnTo>
                    <a:pt x="238060" y="214326"/>
                  </a:lnTo>
                  <a:lnTo>
                    <a:pt x="243116" y="219252"/>
                  </a:lnTo>
                  <a:lnTo>
                    <a:pt x="251105" y="222369"/>
                  </a:lnTo>
                  <a:lnTo>
                    <a:pt x="261670" y="223456"/>
                  </a:lnTo>
                  <a:lnTo>
                    <a:pt x="268744" y="223456"/>
                  </a:lnTo>
                  <a:lnTo>
                    <a:pt x="274523" y="222173"/>
                  </a:lnTo>
                  <a:lnTo>
                    <a:pt x="278815" y="219938"/>
                  </a:lnTo>
                  <a:lnTo>
                    <a:pt x="311638" y="219938"/>
                  </a:lnTo>
                  <a:lnTo>
                    <a:pt x="314542" y="218814"/>
                  </a:lnTo>
                  <a:lnTo>
                    <a:pt x="319719" y="213808"/>
                  </a:lnTo>
                  <a:lnTo>
                    <a:pt x="321356" y="207810"/>
                  </a:lnTo>
                  <a:lnTo>
                    <a:pt x="269392" y="207810"/>
                  </a:lnTo>
                  <a:lnTo>
                    <a:pt x="269519" y="206743"/>
                  </a:lnTo>
                  <a:lnTo>
                    <a:pt x="321525" y="206743"/>
                  </a:lnTo>
                  <a:lnTo>
                    <a:pt x="321525" y="206171"/>
                  </a:lnTo>
                  <a:lnTo>
                    <a:pt x="257782" y="206159"/>
                  </a:lnTo>
                  <a:lnTo>
                    <a:pt x="253961" y="204939"/>
                  </a:lnTo>
                  <a:lnTo>
                    <a:pt x="253961" y="91427"/>
                  </a:lnTo>
                  <a:close/>
                </a:path>
                <a:path w="353695" h="223520">
                  <a:moveTo>
                    <a:pt x="123913" y="0"/>
                  </a:moveTo>
                  <a:lnTo>
                    <a:pt x="24663" y="0"/>
                  </a:lnTo>
                  <a:lnTo>
                    <a:pt x="15071" y="1936"/>
                  </a:lnTo>
                  <a:lnTo>
                    <a:pt x="7231" y="7215"/>
                  </a:lnTo>
                  <a:lnTo>
                    <a:pt x="1940" y="15039"/>
                  </a:lnTo>
                  <a:lnTo>
                    <a:pt x="0" y="24612"/>
                  </a:lnTo>
                  <a:lnTo>
                    <a:pt x="0" y="104051"/>
                  </a:lnTo>
                  <a:lnTo>
                    <a:pt x="1940" y="113624"/>
                  </a:lnTo>
                  <a:lnTo>
                    <a:pt x="7231" y="121448"/>
                  </a:lnTo>
                  <a:lnTo>
                    <a:pt x="15071" y="126727"/>
                  </a:lnTo>
                  <a:lnTo>
                    <a:pt x="24663" y="128663"/>
                  </a:lnTo>
                  <a:lnTo>
                    <a:pt x="31673" y="128663"/>
                  </a:lnTo>
                  <a:lnTo>
                    <a:pt x="31732" y="207403"/>
                  </a:lnTo>
                  <a:lnTo>
                    <a:pt x="33480" y="213808"/>
                  </a:lnTo>
                  <a:lnTo>
                    <a:pt x="38657" y="218814"/>
                  </a:lnTo>
                  <a:lnTo>
                    <a:pt x="46841" y="221982"/>
                  </a:lnTo>
                  <a:lnTo>
                    <a:pt x="57670" y="223088"/>
                  </a:lnTo>
                  <a:lnTo>
                    <a:pt x="64452" y="223088"/>
                  </a:lnTo>
                  <a:lnTo>
                    <a:pt x="70065" y="221945"/>
                  </a:lnTo>
                  <a:lnTo>
                    <a:pt x="74383" y="219938"/>
                  </a:lnTo>
                  <a:lnTo>
                    <a:pt x="108325" y="219938"/>
                  </a:lnTo>
                  <a:lnTo>
                    <a:pt x="110083" y="219252"/>
                  </a:lnTo>
                  <a:lnTo>
                    <a:pt x="115138" y="214326"/>
                  </a:lnTo>
                  <a:lnTo>
                    <a:pt x="116903" y="207810"/>
                  </a:lnTo>
                  <a:lnTo>
                    <a:pt x="83591" y="207810"/>
                  </a:lnTo>
                  <a:lnTo>
                    <a:pt x="83680" y="206743"/>
                  </a:lnTo>
                  <a:lnTo>
                    <a:pt x="116903" y="206743"/>
                  </a:lnTo>
                  <a:lnTo>
                    <a:pt x="116903" y="206171"/>
                  </a:lnTo>
                  <a:lnTo>
                    <a:pt x="87439" y="206159"/>
                  </a:lnTo>
                  <a:lnTo>
                    <a:pt x="86414" y="205816"/>
                  </a:lnTo>
                  <a:lnTo>
                    <a:pt x="53340" y="205816"/>
                  </a:lnTo>
                  <a:lnTo>
                    <a:pt x="49326" y="204444"/>
                  </a:lnTo>
                  <a:lnTo>
                    <a:pt x="49326" y="111048"/>
                  </a:lnTo>
                  <a:lnTo>
                    <a:pt x="20802" y="111048"/>
                  </a:lnTo>
                  <a:lnTo>
                    <a:pt x="17653" y="107911"/>
                  </a:lnTo>
                  <a:lnTo>
                    <a:pt x="17653" y="20751"/>
                  </a:lnTo>
                  <a:lnTo>
                    <a:pt x="20802" y="17614"/>
                  </a:lnTo>
                  <a:lnTo>
                    <a:pt x="147158" y="17614"/>
                  </a:lnTo>
                  <a:lnTo>
                    <a:pt x="146636" y="15039"/>
                  </a:lnTo>
                  <a:lnTo>
                    <a:pt x="141346" y="7215"/>
                  </a:lnTo>
                  <a:lnTo>
                    <a:pt x="133505" y="1936"/>
                  </a:lnTo>
                  <a:lnTo>
                    <a:pt x="123913" y="0"/>
                  </a:lnTo>
                  <a:close/>
                </a:path>
                <a:path w="353695" h="223520">
                  <a:moveTo>
                    <a:pt x="311638" y="219938"/>
                  </a:moveTo>
                  <a:lnTo>
                    <a:pt x="278815" y="219938"/>
                  </a:lnTo>
                  <a:lnTo>
                    <a:pt x="283133" y="221945"/>
                  </a:lnTo>
                  <a:lnTo>
                    <a:pt x="288747" y="223088"/>
                  </a:lnTo>
                  <a:lnTo>
                    <a:pt x="295529" y="223088"/>
                  </a:lnTo>
                  <a:lnTo>
                    <a:pt x="306357" y="221982"/>
                  </a:lnTo>
                  <a:lnTo>
                    <a:pt x="311638" y="219938"/>
                  </a:lnTo>
                  <a:close/>
                </a:path>
                <a:path w="353695" h="223520">
                  <a:moveTo>
                    <a:pt x="116903" y="206743"/>
                  </a:moveTo>
                  <a:lnTo>
                    <a:pt x="83680" y="206743"/>
                  </a:lnTo>
                  <a:lnTo>
                    <a:pt x="83764" y="207187"/>
                  </a:lnTo>
                  <a:lnTo>
                    <a:pt x="83807" y="207810"/>
                  </a:lnTo>
                  <a:lnTo>
                    <a:pt x="116903" y="207810"/>
                  </a:lnTo>
                  <a:lnTo>
                    <a:pt x="116903" y="206743"/>
                  </a:lnTo>
                  <a:close/>
                </a:path>
                <a:path w="353695" h="223520">
                  <a:moveTo>
                    <a:pt x="321525" y="206743"/>
                  </a:moveTo>
                  <a:lnTo>
                    <a:pt x="269519" y="206743"/>
                  </a:lnTo>
                  <a:lnTo>
                    <a:pt x="269608" y="207810"/>
                  </a:lnTo>
                  <a:lnTo>
                    <a:pt x="321356" y="207810"/>
                  </a:lnTo>
                  <a:lnTo>
                    <a:pt x="321466" y="207403"/>
                  </a:lnTo>
                  <a:lnTo>
                    <a:pt x="321525" y="206743"/>
                  </a:lnTo>
                  <a:close/>
                </a:path>
                <a:path w="353695" h="223520">
                  <a:moveTo>
                    <a:pt x="116903" y="40627"/>
                  </a:moveTo>
                  <a:lnTo>
                    <a:pt x="99237" y="40627"/>
                  </a:lnTo>
                  <a:lnTo>
                    <a:pt x="99237" y="204939"/>
                  </a:lnTo>
                  <a:lnTo>
                    <a:pt x="95364" y="206171"/>
                  </a:lnTo>
                  <a:lnTo>
                    <a:pt x="116903" y="206171"/>
                  </a:lnTo>
                  <a:lnTo>
                    <a:pt x="116903" y="91427"/>
                  </a:lnTo>
                  <a:lnTo>
                    <a:pt x="151851" y="91427"/>
                  </a:lnTo>
                  <a:lnTo>
                    <a:pt x="116903" y="71005"/>
                  </a:lnTo>
                  <a:lnTo>
                    <a:pt x="116903" y="40627"/>
                  </a:lnTo>
                  <a:close/>
                </a:path>
                <a:path w="353695" h="223520">
                  <a:moveTo>
                    <a:pt x="287185" y="117106"/>
                  </a:moveTo>
                  <a:lnTo>
                    <a:pt x="269519" y="117106"/>
                  </a:lnTo>
                  <a:lnTo>
                    <a:pt x="269405" y="204939"/>
                  </a:lnTo>
                  <a:lnTo>
                    <a:pt x="265760" y="206159"/>
                  </a:lnTo>
                  <a:lnTo>
                    <a:pt x="257822" y="206171"/>
                  </a:lnTo>
                  <a:lnTo>
                    <a:pt x="321525" y="206171"/>
                  </a:lnTo>
                  <a:lnTo>
                    <a:pt x="321525" y="205816"/>
                  </a:lnTo>
                  <a:lnTo>
                    <a:pt x="291198" y="205816"/>
                  </a:lnTo>
                  <a:lnTo>
                    <a:pt x="287185" y="204444"/>
                  </a:lnTo>
                  <a:lnTo>
                    <a:pt x="287185" y="117106"/>
                  </a:lnTo>
                  <a:close/>
                </a:path>
                <a:path w="353695" h="223520">
                  <a:moveTo>
                    <a:pt x="83680" y="117106"/>
                  </a:moveTo>
                  <a:lnTo>
                    <a:pt x="66014" y="117106"/>
                  </a:lnTo>
                  <a:lnTo>
                    <a:pt x="66014" y="204444"/>
                  </a:lnTo>
                  <a:lnTo>
                    <a:pt x="62001" y="205816"/>
                  </a:lnTo>
                  <a:lnTo>
                    <a:pt x="86414" y="205816"/>
                  </a:lnTo>
                  <a:lnTo>
                    <a:pt x="83794" y="204939"/>
                  </a:lnTo>
                  <a:lnTo>
                    <a:pt x="83680" y="117106"/>
                  </a:lnTo>
                  <a:close/>
                </a:path>
                <a:path w="353695" h="223520">
                  <a:moveTo>
                    <a:pt x="321525" y="40627"/>
                  </a:moveTo>
                  <a:lnTo>
                    <a:pt x="303872" y="40627"/>
                  </a:lnTo>
                  <a:lnTo>
                    <a:pt x="303872" y="204444"/>
                  </a:lnTo>
                  <a:lnTo>
                    <a:pt x="299859" y="205816"/>
                  </a:lnTo>
                  <a:lnTo>
                    <a:pt x="321525" y="205816"/>
                  </a:lnTo>
                  <a:lnTo>
                    <a:pt x="321525" y="128663"/>
                  </a:lnTo>
                  <a:lnTo>
                    <a:pt x="328536" y="128663"/>
                  </a:lnTo>
                  <a:lnTo>
                    <a:pt x="338128" y="126727"/>
                  </a:lnTo>
                  <a:lnTo>
                    <a:pt x="345968" y="121448"/>
                  </a:lnTo>
                  <a:lnTo>
                    <a:pt x="351258" y="113624"/>
                  </a:lnTo>
                  <a:lnTo>
                    <a:pt x="351780" y="111048"/>
                  </a:lnTo>
                  <a:lnTo>
                    <a:pt x="321525" y="111048"/>
                  </a:lnTo>
                  <a:lnTo>
                    <a:pt x="321525" y="40627"/>
                  </a:lnTo>
                  <a:close/>
                </a:path>
                <a:path w="353695" h="223520">
                  <a:moveTo>
                    <a:pt x="151851" y="91427"/>
                  </a:moveTo>
                  <a:lnTo>
                    <a:pt x="116903" y="91427"/>
                  </a:lnTo>
                  <a:lnTo>
                    <a:pt x="173520" y="124510"/>
                  </a:lnTo>
                  <a:lnTo>
                    <a:pt x="175056" y="124904"/>
                  </a:lnTo>
                  <a:lnTo>
                    <a:pt x="178142" y="124904"/>
                  </a:lnTo>
                  <a:lnTo>
                    <a:pt x="179679" y="124510"/>
                  </a:lnTo>
                  <a:lnTo>
                    <a:pt x="211541" y="105892"/>
                  </a:lnTo>
                  <a:lnTo>
                    <a:pt x="176606" y="105892"/>
                  </a:lnTo>
                  <a:lnTo>
                    <a:pt x="151851" y="91427"/>
                  </a:lnTo>
                  <a:close/>
                </a:path>
                <a:path w="353695" h="223520">
                  <a:moveTo>
                    <a:pt x="49326" y="40627"/>
                  </a:moveTo>
                  <a:lnTo>
                    <a:pt x="31673" y="40627"/>
                  </a:lnTo>
                  <a:lnTo>
                    <a:pt x="31673" y="111048"/>
                  </a:lnTo>
                  <a:lnTo>
                    <a:pt x="49326" y="111048"/>
                  </a:lnTo>
                  <a:lnTo>
                    <a:pt x="49326" y="40627"/>
                  </a:lnTo>
                  <a:close/>
                </a:path>
                <a:path w="353695" h="223520">
                  <a:moveTo>
                    <a:pt x="351780" y="17614"/>
                  </a:moveTo>
                  <a:lnTo>
                    <a:pt x="332397" y="17614"/>
                  </a:lnTo>
                  <a:lnTo>
                    <a:pt x="335546" y="20751"/>
                  </a:lnTo>
                  <a:lnTo>
                    <a:pt x="335546" y="107911"/>
                  </a:lnTo>
                  <a:lnTo>
                    <a:pt x="332397" y="111048"/>
                  </a:lnTo>
                  <a:lnTo>
                    <a:pt x="351780" y="111048"/>
                  </a:lnTo>
                  <a:lnTo>
                    <a:pt x="353199" y="104051"/>
                  </a:lnTo>
                  <a:lnTo>
                    <a:pt x="353199" y="24612"/>
                  </a:lnTo>
                  <a:lnTo>
                    <a:pt x="351780" y="17614"/>
                  </a:lnTo>
                  <a:close/>
                </a:path>
                <a:path w="353695" h="223520">
                  <a:moveTo>
                    <a:pt x="253961" y="40627"/>
                  </a:moveTo>
                  <a:lnTo>
                    <a:pt x="236296" y="40627"/>
                  </a:lnTo>
                  <a:lnTo>
                    <a:pt x="236296" y="71005"/>
                  </a:lnTo>
                  <a:lnTo>
                    <a:pt x="176606" y="105892"/>
                  </a:lnTo>
                  <a:lnTo>
                    <a:pt x="211541" y="105892"/>
                  </a:lnTo>
                  <a:lnTo>
                    <a:pt x="236296" y="91427"/>
                  </a:lnTo>
                  <a:lnTo>
                    <a:pt x="253961" y="91427"/>
                  </a:lnTo>
                  <a:lnTo>
                    <a:pt x="253961" y="40627"/>
                  </a:lnTo>
                  <a:close/>
                </a:path>
                <a:path w="353695" h="223520">
                  <a:moveTo>
                    <a:pt x="147158" y="17614"/>
                  </a:moveTo>
                  <a:lnTo>
                    <a:pt x="127774" y="17614"/>
                  </a:lnTo>
                  <a:lnTo>
                    <a:pt x="130924" y="20751"/>
                  </a:lnTo>
                  <a:lnTo>
                    <a:pt x="130924" y="61239"/>
                  </a:lnTo>
                  <a:lnTo>
                    <a:pt x="132676" y="64198"/>
                  </a:lnTo>
                  <a:lnTo>
                    <a:pt x="173685" y="86601"/>
                  </a:lnTo>
                  <a:lnTo>
                    <a:pt x="175145" y="86956"/>
                  </a:lnTo>
                  <a:lnTo>
                    <a:pt x="178066" y="86956"/>
                  </a:lnTo>
                  <a:lnTo>
                    <a:pt x="179514" y="86601"/>
                  </a:lnTo>
                  <a:lnTo>
                    <a:pt x="213362" y="68110"/>
                  </a:lnTo>
                  <a:lnTo>
                    <a:pt x="176606" y="68110"/>
                  </a:lnTo>
                  <a:lnTo>
                    <a:pt x="148577" y="52806"/>
                  </a:lnTo>
                  <a:lnTo>
                    <a:pt x="148577" y="24612"/>
                  </a:lnTo>
                  <a:lnTo>
                    <a:pt x="147158" y="17614"/>
                  </a:lnTo>
                  <a:close/>
                </a:path>
                <a:path w="353695" h="223520">
                  <a:moveTo>
                    <a:pt x="328536" y="0"/>
                  </a:moveTo>
                  <a:lnTo>
                    <a:pt x="229285" y="0"/>
                  </a:lnTo>
                  <a:lnTo>
                    <a:pt x="219693" y="1936"/>
                  </a:lnTo>
                  <a:lnTo>
                    <a:pt x="211853" y="7215"/>
                  </a:lnTo>
                  <a:lnTo>
                    <a:pt x="206563" y="15039"/>
                  </a:lnTo>
                  <a:lnTo>
                    <a:pt x="204622" y="24612"/>
                  </a:lnTo>
                  <a:lnTo>
                    <a:pt x="204622" y="52806"/>
                  </a:lnTo>
                  <a:lnTo>
                    <a:pt x="176606" y="68110"/>
                  </a:lnTo>
                  <a:lnTo>
                    <a:pt x="213362" y="68110"/>
                  </a:lnTo>
                  <a:lnTo>
                    <a:pt x="220522" y="64198"/>
                  </a:lnTo>
                  <a:lnTo>
                    <a:pt x="222275" y="61239"/>
                  </a:lnTo>
                  <a:lnTo>
                    <a:pt x="222275" y="20751"/>
                  </a:lnTo>
                  <a:lnTo>
                    <a:pt x="225425" y="17614"/>
                  </a:lnTo>
                  <a:lnTo>
                    <a:pt x="351780" y="17614"/>
                  </a:lnTo>
                  <a:lnTo>
                    <a:pt x="351258" y="15039"/>
                  </a:lnTo>
                  <a:lnTo>
                    <a:pt x="345968" y="7215"/>
                  </a:lnTo>
                  <a:lnTo>
                    <a:pt x="338128" y="1936"/>
                  </a:lnTo>
                  <a:lnTo>
                    <a:pt x="328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8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FC15E9-3B74-4B1F-B2A3-6F5879E96FAA}"/>
              </a:ext>
            </a:extLst>
          </p:cNvPr>
          <p:cNvGrpSpPr/>
          <p:nvPr/>
        </p:nvGrpSpPr>
        <p:grpSpPr>
          <a:xfrm>
            <a:off x="5441028" y="1998612"/>
            <a:ext cx="556678" cy="556678"/>
            <a:chOff x="4023850" y="1444337"/>
            <a:chExt cx="669672" cy="669672"/>
          </a:xfrm>
        </p:grpSpPr>
        <p:sp>
          <p:nvSpPr>
            <p:cNvPr id="25" name="object 13">
              <a:extLst>
                <a:ext uri="{FF2B5EF4-FFF2-40B4-BE49-F238E27FC236}">
                  <a16:creationId xmlns:a16="http://schemas.microsoft.com/office/drawing/2014/main" id="{50C1B81F-AB31-4267-8A17-5E3D3E6AFDBF}"/>
                </a:ext>
              </a:extLst>
            </p:cNvPr>
            <p:cNvSpPr/>
            <p:nvPr/>
          </p:nvSpPr>
          <p:spPr>
            <a:xfrm>
              <a:off x="4023850" y="1444337"/>
              <a:ext cx="669672" cy="669672"/>
            </a:xfrm>
            <a:custGeom>
              <a:avLst/>
              <a:gdLst/>
              <a:ahLst/>
              <a:cxnLst/>
              <a:rect l="l" t="t" r="r" b="b"/>
              <a:pathLst>
                <a:path w="606425" h="606425">
                  <a:moveTo>
                    <a:pt x="303123" y="0"/>
                  </a:moveTo>
                  <a:lnTo>
                    <a:pt x="253955" y="3967"/>
                  </a:lnTo>
                  <a:lnTo>
                    <a:pt x="207312" y="15453"/>
                  </a:lnTo>
                  <a:lnTo>
                    <a:pt x="163820" y="33833"/>
                  </a:lnTo>
                  <a:lnTo>
                    <a:pt x="124102" y="58485"/>
                  </a:lnTo>
                  <a:lnTo>
                    <a:pt x="88782" y="88782"/>
                  </a:lnTo>
                  <a:lnTo>
                    <a:pt x="58485" y="124102"/>
                  </a:lnTo>
                  <a:lnTo>
                    <a:pt x="33833" y="163820"/>
                  </a:lnTo>
                  <a:lnTo>
                    <a:pt x="15453" y="207312"/>
                  </a:lnTo>
                  <a:lnTo>
                    <a:pt x="3967" y="253955"/>
                  </a:lnTo>
                  <a:lnTo>
                    <a:pt x="0" y="303123"/>
                  </a:lnTo>
                  <a:lnTo>
                    <a:pt x="3967" y="352292"/>
                  </a:lnTo>
                  <a:lnTo>
                    <a:pt x="15453" y="398934"/>
                  </a:lnTo>
                  <a:lnTo>
                    <a:pt x="33833" y="442426"/>
                  </a:lnTo>
                  <a:lnTo>
                    <a:pt x="58485" y="482144"/>
                  </a:lnTo>
                  <a:lnTo>
                    <a:pt x="88782" y="517464"/>
                  </a:lnTo>
                  <a:lnTo>
                    <a:pt x="124102" y="547762"/>
                  </a:lnTo>
                  <a:lnTo>
                    <a:pt x="163820" y="572413"/>
                  </a:lnTo>
                  <a:lnTo>
                    <a:pt x="207312" y="590793"/>
                  </a:lnTo>
                  <a:lnTo>
                    <a:pt x="253955" y="602279"/>
                  </a:lnTo>
                  <a:lnTo>
                    <a:pt x="303123" y="606247"/>
                  </a:lnTo>
                  <a:lnTo>
                    <a:pt x="352292" y="602279"/>
                  </a:lnTo>
                  <a:lnTo>
                    <a:pt x="398934" y="590793"/>
                  </a:lnTo>
                  <a:lnTo>
                    <a:pt x="442426" y="572413"/>
                  </a:lnTo>
                  <a:lnTo>
                    <a:pt x="482144" y="547762"/>
                  </a:lnTo>
                  <a:lnTo>
                    <a:pt x="517464" y="517464"/>
                  </a:lnTo>
                  <a:lnTo>
                    <a:pt x="547762" y="482144"/>
                  </a:lnTo>
                  <a:lnTo>
                    <a:pt x="572413" y="442426"/>
                  </a:lnTo>
                  <a:lnTo>
                    <a:pt x="590793" y="398934"/>
                  </a:lnTo>
                  <a:lnTo>
                    <a:pt x="602279" y="352292"/>
                  </a:lnTo>
                  <a:lnTo>
                    <a:pt x="606247" y="303123"/>
                  </a:lnTo>
                  <a:lnTo>
                    <a:pt x="602279" y="253955"/>
                  </a:lnTo>
                  <a:lnTo>
                    <a:pt x="590793" y="207312"/>
                  </a:lnTo>
                  <a:lnTo>
                    <a:pt x="572413" y="163820"/>
                  </a:lnTo>
                  <a:lnTo>
                    <a:pt x="547762" y="124102"/>
                  </a:lnTo>
                  <a:lnTo>
                    <a:pt x="517464" y="88782"/>
                  </a:lnTo>
                  <a:lnTo>
                    <a:pt x="482144" y="58485"/>
                  </a:lnTo>
                  <a:lnTo>
                    <a:pt x="442426" y="33833"/>
                  </a:lnTo>
                  <a:lnTo>
                    <a:pt x="398934" y="15453"/>
                  </a:lnTo>
                  <a:lnTo>
                    <a:pt x="352292" y="3967"/>
                  </a:lnTo>
                  <a:lnTo>
                    <a:pt x="303123" y="0"/>
                  </a:lnTo>
                  <a:close/>
                </a:path>
              </a:pathLst>
            </a:custGeom>
            <a:solidFill>
              <a:srgbClr val="00B259"/>
            </a:solidFill>
          </p:spPr>
          <p:txBody>
            <a:bodyPr wrap="square" lIns="0" tIns="0" rIns="0" bIns="0" rtlCol="0"/>
            <a:lstStyle/>
            <a:p>
              <a:endParaRPr sz="1988"/>
            </a:p>
          </p:txBody>
        </p:sp>
        <p:sp>
          <p:nvSpPr>
            <p:cNvPr id="26" name="object 14">
              <a:extLst>
                <a:ext uri="{FF2B5EF4-FFF2-40B4-BE49-F238E27FC236}">
                  <a16:creationId xmlns:a16="http://schemas.microsoft.com/office/drawing/2014/main" id="{25854CE3-D08D-4D61-81A8-63C9A554716E}"/>
                </a:ext>
              </a:extLst>
            </p:cNvPr>
            <p:cNvSpPr/>
            <p:nvPr/>
          </p:nvSpPr>
          <p:spPr>
            <a:xfrm>
              <a:off x="4152867" y="1574957"/>
              <a:ext cx="411620" cy="408815"/>
            </a:xfrm>
            <a:custGeom>
              <a:avLst/>
              <a:gdLst/>
              <a:ahLst/>
              <a:cxnLst/>
              <a:rect l="l" t="t" r="r" b="b"/>
              <a:pathLst>
                <a:path w="372745" h="370205">
                  <a:moveTo>
                    <a:pt x="186296" y="0"/>
                  </a:moveTo>
                  <a:lnTo>
                    <a:pt x="136826" y="6613"/>
                  </a:lnTo>
                  <a:lnTo>
                    <a:pt x="92339" y="25272"/>
                  </a:lnTo>
                  <a:lnTo>
                    <a:pt x="54624" y="54200"/>
                  </a:lnTo>
                  <a:lnTo>
                    <a:pt x="25470" y="91622"/>
                  </a:lnTo>
                  <a:lnTo>
                    <a:pt x="6665" y="135763"/>
                  </a:lnTo>
                  <a:lnTo>
                    <a:pt x="0" y="184848"/>
                  </a:lnTo>
                  <a:lnTo>
                    <a:pt x="6665" y="233929"/>
                  </a:lnTo>
                  <a:lnTo>
                    <a:pt x="25470" y="278068"/>
                  </a:lnTo>
                  <a:lnTo>
                    <a:pt x="54624" y="315491"/>
                  </a:lnTo>
                  <a:lnTo>
                    <a:pt x="92339" y="344421"/>
                  </a:lnTo>
                  <a:lnTo>
                    <a:pt x="136826" y="363082"/>
                  </a:lnTo>
                  <a:lnTo>
                    <a:pt x="186296" y="369697"/>
                  </a:lnTo>
                  <a:lnTo>
                    <a:pt x="235760" y="363082"/>
                  </a:lnTo>
                  <a:lnTo>
                    <a:pt x="270853" y="348361"/>
                  </a:lnTo>
                  <a:lnTo>
                    <a:pt x="186296" y="348361"/>
                  </a:lnTo>
                  <a:lnTo>
                    <a:pt x="142537" y="342509"/>
                  </a:lnTo>
                  <a:lnTo>
                    <a:pt x="103185" y="326003"/>
                  </a:lnTo>
                  <a:lnTo>
                    <a:pt x="69823" y="300413"/>
                  </a:lnTo>
                  <a:lnTo>
                    <a:pt x="44032" y="267310"/>
                  </a:lnTo>
                  <a:lnTo>
                    <a:pt x="27397" y="228265"/>
                  </a:lnTo>
                  <a:lnTo>
                    <a:pt x="21501" y="184848"/>
                  </a:lnTo>
                  <a:lnTo>
                    <a:pt x="22237" y="169608"/>
                  </a:lnTo>
                  <a:lnTo>
                    <a:pt x="24383" y="154781"/>
                  </a:lnTo>
                  <a:lnTo>
                    <a:pt x="27844" y="140410"/>
                  </a:lnTo>
                  <a:lnTo>
                    <a:pt x="32524" y="126542"/>
                  </a:lnTo>
                  <a:lnTo>
                    <a:pt x="79183" y="126542"/>
                  </a:lnTo>
                  <a:lnTo>
                    <a:pt x="79857" y="124066"/>
                  </a:lnTo>
                  <a:lnTo>
                    <a:pt x="125768" y="124066"/>
                  </a:lnTo>
                  <a:lnTo>
                    <a:pt x="125742" y="123329"/>
                  </a:lnTo>
                  <a:lnTo>
                    <a:pt x="143675" y="105067"/>
                  </a:lnTo>
                  <a:lnTo>
                    <a:pt x="172313" y="93497"/>
                  </a:lnTo>
                  <a:lnTo>
                    <a:pt x="190368" y="93497"/>
                  </a:lnTo>
                  <a:lnTo>
                    <a:pt x="190450" y="91622"/>
                  </a:lnTo>
                  <a:lnTo>
                    <a:pt x="190817" y="78867"/>
                  </a:lnTo>
                  <a:lnTo>
                    <a:pt x="190817" y="76644"/>
                  </a:lnTo>
                  <a:lnTo>
                    <a:pt x="206133" y="75552"/>
                  </a:lnTo>
                  <a:lnTo>
                    <a:pt x="206565" y="75272"/>
                  </a:lnTo>
                  <a:lnTo>
                    <a:pt x="207035" y="74434"/>
                  </a:lnTo>
                  <a:lnTo>
                    <a:pt x="207048" y="73939"/>
                  </a:lnTo>
                  <a:lnTo>
                    <a:pt x="206264" y="72415"/>
                  </a:lnTo>
                  <a:lnTo>
                    <a:pt x="166014" y="72415"/>
                  </a:lnTo>
                  <a:lnTo>
                    <a:pt x="148589" y="63207"/>
                  </a:lnTo>
                  <a:lnTo>
                    <a:pt x="152247" y="56540"/>
                  </a:lnTo>
                  <a:lnTo>
                    <a:pt x="185546" y="47510"/>
                  </a:lnTo>
                  <a:lnTo>
                    <a:pt x="185978" y="46888"/>
                  </a:lnTo>
                  <a:lnTo>
                    <a:pt x="184924" y="33959"/>
                  </a:lnTo>
                  <a:lnTo>
                    <a:pt x="184518" y="33464"/>
                  </a:lnTo>
                  <a:lnTo>
                    <a:pt x="174294" y="30721"/>
                  </a:lnTo>
                  <a:lnTo>
                    <a:pt x="163360" y="23101"/>
                  </a:lnTo>
                  <a:lnTo>
                    <a:pt x="170878" y="22047"/>
                  </a:lnTo>
                  <a:lnTo>
                    <a:pt x="178485" y="21323"/>
                  </a:lnTo>
                  <a:lnTo>
                    <a:pt x="270829" y="21323"/>
                  </a:lnTo>
                  <a:lnTo>
                    <a:pt x="235760" y="6613"/>
                  </a:lnTo>
                  <a:lnTo>
                    <a:pt x="186296" y="0"/>
                  </a:lnTo>
                  <a:close/>
                </a:path>
                <a:path w="372745" h="370205">
                  <a:moveTo>
                    <a:pt x="270829" y="21323"/>
                  </a:moveTo>
                  <a:lnTo>
                    <a:pt x="186296" y="21323"/>
                  </a:lnTo>
                  <a:lnTo>
                    <a:pt x="230053" y="27174"/>
                  </a:lnTo>
                  <a:lnTo>
                    <a:pt x="269403" y="43680"/>
                  </a:lnTo>
                  <a:lnTo>
                    <a:pt x="302763" y="69272"/>
                  </a:lnTo>
                  <a:lnTo>
                    <a:pt x="328550" y="102377"/>
                  </a:lnTo>
                  <a:lnTo>
                    <a:pt x="345183" y="141426"/>
                  </a:lnTo>
                  <a:lnTo>
                    <a:pt x="351078" y="184848"/>
                  </a:lnTo>
                  <a:lnTo>
                    <a:pt x="345183" y="228265"/>
                  </a:lnTo>
                  <a:lnTo>
                    <a:pt x="328550" y="267310"/>
                  </a:lnTo>
                  <a:lnTo>
                    <a:pt x="302763" y="300413"/>
                  </a:lnTo>
                  <a:lnTo>
                    <a:pt x="269403" y="326003"/>
                  </a:lnTo>
                  <a:lnTo>
                    <a:pt x="230053" y="342509"/>
                  </a:lnTo>
                  <a:lnTo>
                    <a:pt x="186296" y="348361"/>
                  </a:lnTo>
                  <a:lnTo>
                    <a:pt x="270853" y="348361"/>
                  </a:lnTo>
                  <a:lnTo>
                    <a:pt x="317957" y="315491"/>
                  </a:lnTo>
                  <a:lnTo>
                    <a:pt x="347110" y="278068"/>
                  </a:lnTo>
                  <a:lnTo>
                    <a:pt x="365914" y="233929"/>
                  </a:lnTo>
                  <a:lnTo>
                    <a:pt x="372579" y="184848"/>
                  </a:lnTo>
                  <a:lnTo>
                    <a:pt x="365914" y="135763"/>
                  </a:lnTo>
                  <a:lnTo>
                    <a:pt x="347110" y="91622"/>
                  </a:lnTo>
                  <a:lnTo>
                    <a:pt x="317957" y="54200"/>
                  </a:lnTo>
                  <a:lnTo>
                    <a:pt x="280244" y="25272"/>
                  </a:lnTo>
                  <a:lnTo>
                    <a:pt x="270829" y="21323"/>
                  </a:lnTo>
                  <a:close/>
                </a:path>
                <a:path w="372745" h="370205">
                  <a:moveTo>
                    <a:pt x="79183" y="126542"/>
                  </a:moveTo>
                  <a:lnTo>
                    <a:pt x="32524" y="126542"/>
                  </a:lnTo>
                  <a:lnTo>
                    <a:pt x="43386" y="141046"/>
                  </a:lnTo>
                  <a:lnTo>
                    <a:pt x="51176" y="151377"/>
                  </a:lnTo>
                  <a:lnTo>
                    <a:pt x="59158" y="161847"/>
                  </a:lnTo>
                  <a:lnTo>
                    <a:pt x="63169" y="166916"/>
                  </a:lnTo>
                  <a:lnTo>
                    <a:pt x="107416" y="175196"/>
                  </a:lnTo>
                  <a:lnTo>
                    <a:pt x="118605" y="183984"/>
                  </a:lnTo>
                  <a:lnTo>
                    <a:pt x="107172" y="196041"/>
                  </a:lnTo>
                  <a:lnTo>
                    <a:pt x="100835" y="202814"/>
                  </a:lnTo>
                  <a:lnTo>
                    <a:pt x="94805" y="209384"/>
                  </a:lnTo>
                  <a:lnTo>
                    <a:pt x="99046" y="224515"/>
                  </a:lnTo>
                  <a:lnTo>
                    <a:pt x="101528" y="232492"/>
                  </a:lnTo>
                  <a:lnTo>
                    <a:pt x="102779" y="235659"/>
                  </a:lnTo>
                  <a:lnTo>
                    <a:pt x="103327" y="236359"/>
                  </a:lnTo>
                  <a:lnTo>
                    <a:pt x="106107" y="238795"/>
                  </a:lnTo>
                  <a:lnTo>
                    <a:pt x="118968" y="250291"/>
                  </a:lnTo>
                  <a:lnTo>
                    <a:pt x="125806" y="256235"/>
                  </a:lnTo>
                  <a:lnTo>
                    <a:pt x="126187" y="295198"/>
                  </a:lnTo>
                  <a:lnTo>
                    <a:pt x="143319" y="332828"/>
                  </a:lnTo>
                  <a:lnTo>
                    <a:pt x="143776" y="333146"/>
                  </a:lnTo>
                  <a:lnTo>
                    <a:pt x="156806" y="334352"/>
                  </a:lnTo>
                  <a:lnTo>
                    <a:pt x="157302" y="334352"/>
                  </a:lnTo>
                  <a:lnTo>
                    <a:pt x="157657" y="334225"/>
                  </a:lnTo>
                  <a:lnTo>
                    <a:pt x="158216" y="333717"/>
                  </a:lnTo>
                  <a:lnTo>
                    <a:pt x="158381" y="333324"/>
                  </a:lnTo>
                  <a:lnTo>
                    <a:pt x="157683" y="297980"/>
                  </a:lnTo>
                  <a:lnTo>
                    <a:pt x="203517" y="252310"/>
                  </a:lnTo>
                  <a:lnTo>
                    <a:pt x="200799" y="239852"/>
                  </a:lnTo>
                  <a:lnTo>
                    <a:pt x="211747" y="221157"/>
                  </a:lnTo>
                  <a:lnTo>
                    <a:pt x="211543" y="220306"/>
                  </a:lnTo>
                  <a:lnTo>
                    <a:pt x="210896" y="219887"/>
                  </a:lnTo>
                  <a:lnTo>
                    <a:pt x="197116" y="211493"/>
                  </a:lnTo>
                  <a:lnTo>
                    <a:pt x="183121" y="211493"/>
                  </a:lnTo>
                  <a:lnTo>
                    <a:pt x="167919" y="194094"/>
                  </a:lnTo>
                  <a:lnTo>
                    <a:pt x="126136" y="176403"/>
                  </a:lnTo>
                  <a:lnTo>
                    <a:pt x="125044" y="176339"/>
                  </a:lnTo>
                  <a:lnTo>
                    <a:pt x="113118" y="166103"/>
                  </a:lnTo>
                  <a:lnTo>
                    <a:pt x="104025" y="164998"/>
                  </a:lnTo>
                  <a:lnTo>
                    <a:pt x="112814" y="156730"/>
                  </a:lnTo>
                  <a:lnTo>
                    <a:pt x="112902" y="155968"/>
                  </a:lnTo>
                  <a:lnTo>
                    <a:pt x="112562" y="155448"/>
                  </a:lnTo>
                  <a:lnTo>
                    <a:pt x="90893" y="155448"/>
                  </a:lnTo>
                  <a:lnTo>
                    <a:pt x="83756" y="152882"/>
                  </a:lnTo>
                  <a:lnTo>
                    <a:pt x="75410" y="141046"/>
                  </a:lnTo>
                  <a:lnTo>
                    <a:pt x="75410" y="140410"/>
                  </a:lnTo>
                  <a:lnTo>
                    <a:pt x="79183" y="126542"/>
                  </a:lnTo>
                  <a:close/>
                </a:path>
                <a:path w="372745" h="370205">
                  <a:moveTo>
                    <a:pt x="335738" y="198031"/>
                  </a:moveTo>
                  <a:lnTo>
                    <a:pt x="282562" y="198031"/>
                  </a:lnTo>
                  <a:lnTo>
                    <a:pt x="295871" y="208991"/>
                  </a:lnTo>
                  <a:lnTo>
                    <a:pt x="292684" y="243662"/>
                  </a:lnTo>
                  <a:lnTo>
                    <a:pt x="302983" y="264553"/>
                  </a:lnTo>
                  <a:lnTo>
                    <a:pt x="310756" y="268605"/>
                  </a:lnTo>
                  <a:lnTo>
                    <a:pt x="321735" y="249795"/>
                  </a:lnTo>
                  <a:lnTo>
                    <a:pt x="329903" y="229393"/>
                  </a:lnTo>
                  <a:lnTo>
                    <a:pt x="334996" y="207658"/>
                  </a:lnTo>
                  <a:lnTo>
                    <a:pt x="335738" y="198031"/>
                  </a:lnTo>
                  <a:close/>
                </a:path>
                <a:path w="372745" h="370205">
                  <a:moveTo>
                    <a:pt x="287616" y="114350"/>
                  </a:moveTo>
                  <a:lnTo>
                    <a:pt x="250037" y="125399"/>
                  </a:lnTo>
                  <a:lnTo>
                    <a:pt x="229260" y="172008"/>
                  </a:lnTo>
                  <a:lnTo>
                    <a:pt x="229336" y="172580"/>
                  </a:lnTo>
                  <a:lnTo>
                    <a:pt x="253555" y="199961"/>
                  </a:lnTo>
                  <a:lnTo>
                    <a:pt x="282562" y="198031"/>
                  </a:lnTo>
                  <a:lnTo>
                    <a:pt x="335738" y="198031"/>
                  </a:lnTo>
                  <a:lnTo>
                    <a:pt x="336753" y="184848"/>
                  </a:lnTo>
                  <a:lnTo>
                    <a:pt x="336024" y="170251"/>
                  </a:lnTo>
                  <a:lnTo>
                    <a:pt x="333872" y="155968"/>
                  </a:lnTo>
                  <a:lnTo>
                    <a:pt x="330452" y="142337"/>
                  </a:lnTo>
                  <a:lnTo>
                    <a:pt x="325784" y="129146"/>
                  </a:lnTo>
                  <a:lnTo>
                    <a:pt x="316890" y="129133"/>
                  </a:lnTo>
                  <a:lnTo>
                    <a:pt x="287616" y="114350"/>
                  </a:lnTo>
                  <a:close/>
                </a:path>
                <a:path w="372745" h="370205">
                  <a:moveTo>
                    <a:pt x="125501" y="175856"/>
                  </a:moveTo>
                  <a:lnTo>
                    <a:pt x="125044" y="176339"/>
                  </a:lnTo>
                  <a:lnTo>
                    <a:pt x="126062" y="176339"/>
                  </a:lnTo>
                  <a:lnTo>
                    <a:pt x="125501" y="175856"/>
                  </a:lnTo>
                  <a:close/>
                </a:path>
                <a:path w="372745" h="370205">
                  <a:moveTo>
                    <a:pt x="108013" y="149275"/>
                  </a:moveTo>
                  <a:lnTo>
                    <a:pt x="90893" y="155448"/>
                  </a:lnTo>
                  <a:lnTo>
                    <a:pt x="112562" y="155448"/>
                  </a:lnTo>
                  <a:lnTo>
                    <a:pt x="108686" y="149529"/>
                  </a:lnTo>
                  <a:lnTo>
                    <a:pt x="108013" y="149275"/>
                  </a:lnTo>
                  <a:close/>
                </a:path>
                <a:path w="372745" h="370205">
                  <a:moveTo>
                    <a:pt x="125768" y="124066"/>
                  </a:moveTo>
                  <a:lnTo>
                    <a:pt x="79857" y="124066"/>
                  </a:lnTo>
                  <a:lnTo>
                    <a:pt x="110210" y="125653"/>
                  </a:lnTo>
                  <a:lnTo>
                    <a:pt x="117347" y="140614"/>
                  </a:lnTo>
                  <a:lnTo>
                    <a:pt x="117703" y="140893"/>
                  </a:lnTo>
                  <a:lnTo>
                    <a:pt x="118122" y="141008"/>
                  </a:lnTo>
                  <a:lnTo>
                    <a:pt x="118529" y="141046"/>
                  </a:lnTo>
                  <a:lnTo>
                    <a:pt x="118986" y="141008"/>
                  </a:lnTo>
                  <a:lnTo>
                    <a:pt x="119329" y="140741"/>
                  </a:lnTo>
                  <a:lnTo>
                    <a:pt x="126149" y="134823"/>
                  </a:lnTo>
                  <a:lnTo>
                    <a:pt x="125768" y="124066"/>
                  </a:lnTo>
                  <a:close/>
                </a:path>
                <a:path w="372745" h="370205">
                  <a:moveTo>
                    <a:pt x="325780" y="129133"/>
                  </a:moveTo>
                  <a:lnTo>
                    <a:pt x="316915" y="129146"/>
                  </a:lnTo>
                  <a:lnTo>
                    <a:pt x="325784" y="129146"/>
                  </a:lnTo>
                  <a:close/>
                </a:path>
                <a:path w="372745" h="370205">
                  <a:moveTo>
                    <a:pt x="261429" y="55689"/>
                  </a:moveTo>
                  <a:lnTo>
                    <a:pt x="248234" y="65214"/>
                  </a:lnTo>
                  <a:lnTo>
                    <a:pt x="248132" y="66738"/>
                  </a:lnTo>
                  <a:lnTo>
                    <a:pt x="248475" y="67170"/>
                  </a:lnTo>
                  <a:lnTo>
                    <a:pt x="248958" y="67386"/>
                  </a:lnTo>
                  <a:lnTo>
                    <a:pt x="264045" y="72948"/>
                  </a:lnTo>
                  <a:lnTo>
                    <a:pt x="266738" y="83388"/>
                  </a:lnTo>
                  <a:lnTo>
                    <a:pt x="255358" y="83731"/>
                  </a:lnTo>
                  <a:lnTo>
                    <a:pt x="254800" y="84213"/>
                  </a:lnTo>
                  <a:lnTo>
                    <a:pt x="251282" y="103416"/>
                  </a:lnTo>
                  <a:lnTo>
                    <a:pt x="251523" y="103987"/>
                  </a:lnTo>
                  <a:lnTo>
                    <a:pt x="265798" y="113233"/>
                  </a:lnTo>
                  <a:lnTo>
                    <a:pt x="266064" y="113309"/>
                  </a:lnTo>
                  <a:lnTo>
                    <a:pt x="266712" y="113309"/>
                  </a:lnTo>
                  <a:lnTo>
                    <a:pt x="267080" y="113169"/>
                  </a:lnTo>
                  <a:lnTo>
                    <a:pt x="277545" y="102349"/>
                  </a:lnTo>
                  <a:lnTo>
                    <a:pt x="311035" y="101447"/>
                  </a:lnTo>
                  <a:lnTo>
                    <a:pt x="300679" y="87984"/>
                  </a:lnTo>
                  <a:lnTo>
                    <a:pt x="288866" y="75801"/>
                  </a:lnTo>
                  <a:lnTo>
                    <a:pt x="275736" y="65001"/>
                  </a:lnTo>
                  <a:lnTo>
                    <a:pt x="261429" y="55689"/>
                  </a:lnTo>
                  <a:close/>
                </a:path>
                <a:path w="372745" h="370205">
                  <a:moveTo>
                    <a:pt x="190368" y="93497"/>
                  </a:moveTo>
                  <a:lnTo>
                    <a:pt x="172313" y="93497"/>
                  </a:lnTo>
                  <a:lnTo>
                    <a:pt x="188899" y="94424"/>
                  </a:lnTo>
                  <a:lnTo>
                    <a:pt x="189191" y="94399"/>
                  </a:lnTo>
                  <a:lnTo>
                    <a:pt x="189661" y="94322"/>
                  </a:lnTo>
                  <a:lnTo>
                    <a:pt x="190233" y="93789"/>
                  </a:lnTo>
                  <a:lnTo>
                    <a:pt x="190368" y="93497"/>
                  </a:lnTo>
                  <a:close/>
                </a:path>
                <a:path w="372745" h="370205">
                  <a:moveTo>
                    <a:pt x="197662" y="57531"/>
                  </a:moveTo>
                  <a:lnTo>
                    <a:pt x="179158" y="58813"/>
                  </a:lnTo>
                  <a:lnTo>
                    <a:pt x="166014" y="72415"/>
                  </a:lnTo>
                  <a:lnTo>
                    <a:pt x="206264" y="72415"/>
                  </a:lnTo>
                  <a:lnTo>
                    <a:pt x="199008" y="58305"/>
                  </a:lnTo>
                  <a:lnTo>
                    <a:pt x="198767" y="57797"/>
                  </a:lnTo>
                  <a:lnTo>
                    <a:pt x="198361" y="57569"/>
                  </a:lnTo>
                  <a:lnTo>
                    <a:pt x="197662" y="57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8"/>
            </a:p>
          </p:txBody>
        </p:sp>
      </p:grpSp>
      <p:sp>
        <p:nvSpPr>
          <p:cNvPr id="28" name="object 19">
            <a:extLst>
              <a:ext uri="{FF2B5EF4-FFF2-40B4-BE49-F238E27FC236}">
                <a16:creationId xmlns:a16="http://schemas.microsoft.com/office/drawing/2014/main" id="{9653AB90-A3E4-44CE-8732-E24CE298C978}"/>
              </a:ext>
            </a:extLst>
          </p:cNvPr>
          <p:cNvSpPr/>
          <p:nvPr/>
        </p:nvSpPr>
        <p:spPr>
          <a:xfrm>
            <a:off x="7203455" y="1993271"/>
            <a:ext cx="570093" cy="5700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8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D524A7D-51B7-4EF8-A196-0150DB801377}"/>
              </a:ext>
            </a:extLst>
          </p:cNvPr>
          <p:cNvSpPr txBox="1">
            <a:spLocks/>
          </p:cNvSpPr>
          <p:nvPr/>
        </p:nvSpPr>
        <p:spPr>
          <a:xfrm>
            <a:off x="490758" y="384572"/>
            <a:ext cx="8355369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CH"/>
            </a:defPPr>
            <a:lvl1pPr defTabSz="914354">
              <a:lnSpc>
                <a:spcPct val="90000"/>
              </a:lnSpc>
              <a:spcBef>
                <a:spcPct val="0"/>
              </a:spcBef>
              <a:buNone/>
              <a:defRPr sz="3333">
                <a:solidFill>
                  <a:srgbClr val="002060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2500"/>
              <a:t>World Business Council for Sustainable Development (WBCSD)</a:t>
            </a:r>
            <a:endParaRPr lang="en-US" sz="2500"/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BB576C22-5019-4155-B953-00F4F4FA258B}"/>
              </a:ext>
            </a:extLst>
          </p:cNvPr>
          <p:cNvSpPr/>
          <p:nvPr/>
        </p:nvSpPr>
        <p:spPr>
          <a:xfrm>
            <a:off x="7203455" y="3465707"/>
            <a:ext cx="558309" cy="558309"/>
          </a:xfrm>
          <a:custGeom>
            <a:avLst/>
            <a:gdLst/>
            <a:ahLst/>
            <a:cxnLst/>
            <a:rect l="l" t="t" r="r" b="b"/>
            <a:pathLst>
              <a:path w="606425" h="606425">
                <a:moveTo>
                  <a:pt x="303123" y="0"/>
                </a:moveTo>
                <a:lnTo>
                  <a:pt x="253955" y="3967"/>
                </a:lnTo>
                <a:lnTo>
                  <a:pt x="207312" y="15453"/>
                </a:lnTo>
                <a:lnTo>
                  <a:pt x="163820" y="33833"/>
                </a:lnTo>
                <a:lnTo>
                  <a:pt x="124102" y="58485"/>
                </a:lnTo>
                <a:lnTo>
                  <a:pt x="88782" y="88782"/>
                </a:lnTo>
                <a:lnTo>
                  <a:pt x="58485" y="124102"/>
                </a:lnTo>
                <a:lnTo>
                  <a:pt x="33833" y="163820"/>
                </a:lnTo>
                <a:lnTo>
                  <a:pt x="15453" y="207312"/>
                </a:lnTo>
                <a:lnTo>
                  <a:pt x="3967" y="253955"/>
                </a:lnTo>
                <a:lnTo>
                  <a:pt x="0" y="303123"/>
                </a:lnTo>
                <a:lnTo>
                  <a:pt x="3967" y="352292"/>
                </a:lnTo>
                <a:lnTo>
                  <a:pt x="15453" y="398934"/>
                </a:lnTo>
                <a:lnTo>
                  <a:pt x="33833" y="442426"/>
                </a:lnTo>
                <a:lnTo>
                  <a:pt x="58485" y="482144"/>
                </a:lnTo>
                <a:lnTo>
                  <a:pt x="88782" y="517464"/>
                </a:lnTo>
                <a:lnTo>
                  <a:pt x="124102" y="547762"/>
                </a:lnTo>
                <a:lnTo>
                  <a:pt x="163820" y="572413"/>
                </a:lnTo>
                <a:lnTo>
                  <a:pt x="207312" y="590793"/>
                </a:lnTo>
                <a:lnTo>
                  <a:pt x="253955" y="602279"/>
                </a:lnTo>
                <a:lnTo>
                  <a:pt x="303123" y="606247"/>
                </a:lnTo>
                <a:lnTo>
                  <a:pt x="352292" y="602279"/>
                </a:lnTo>
                <a:lnTo>
                  <a:pt x="398934" y="590793"/>
                </a:lnTo>
                <a:lnTo>
                  <a:pt x="442426" y="572413"/>
                </a:lnTo>
                <a:lnTo>
                  <a:pt x="482144" y="547762"/>
                </a:lnTo>
                <a:lnTo>
                  <a:pt x="517464" y="517464"/>
                </a:lnTo>
                <a:lnTo>
                  <a:pt x="547762" y="482144"/>
                </a:lnTo>
                <a:lnTo>
                  <a:pt x="572413" y="442426"/>
                </a:lnTo>
                <a:lnTo>
                  <a:pt x="590793" y="398934"/>
                </a:lnTo>
                <a:lnTo>
                  <a:pt x="602279" y="352292"/>
                </a:lnTo>
                <a:lnTo>
                  <a:pt x="606247" y="303123"/>
                </a:lnTo>
                <a:lnTo>
                  <a:pt x="602279" y="253955"/>
                </a:lnTo>
                <a:lnTo>
                  <a:pt x="590793" y="207312"/>
                </a:lnTo>
                <a:lnTo>
                  <a:pt x="572413" y="163820"/>
                </a:lnTo>
                <a:lnTo>
                  <a:pt x="547762" y="124102"/>
                </a:lnTo>
                <a:lnTo>
                  <a:pt x="517464" y="88782"/>
                </a:lnTo>
                <a:lnTo>
                  <a:pt x="482144" y="58485"/>
                </a:lnTo>
                <a:lnTo>
                  <a:pt x="442426" y="33833"/>
                </a:lnTo>
                <a:lnTo>
                  <a:pt x="398934" y="15453"/>
                </a:lnTo>
                <a:lnTo>
                  <a:pt x="352292" y="3967"/>
                </a:lnTo>
                <a:lnTo>
                  <a:pt x="303123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 sz="1988"/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999C8612-7D32-43D1-AF01-C7AB808E34CB}"/>
              </a:ext>
            </a:extLst>
          </p:cNvPr>
          <p:cNvSpPr/>
          <p:nvPr/>
        </p:nvSpPr>
        <p:spPr>
          <a:xfrm>
            <a:off x="7412724" y="3563486"/>
            <a:ext cx="77344" cy="77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8"/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DD897300-C0A0-4C19-9287-D66FB87657C5}"/>
              </a:ext>
            </a:extLst>
          </p:cNvPr>
          <p:cNvSpPr/>
          <p:nvPr/>
        </p:nvSpPr>
        <p:spPr>
          <a:xfrm>
            <a:off x="7360355" y="3651743"/>
            <a:ext cx="306924" cy="251970"/>
          </a:xfrm>
          <a:custGeom>
            <a:avLst/>
            <a:gdLst/>
            <a:ahLst/>
            <a:cxnLst/>
            <a:rect l="l" t="t" r="r" b="b"/>
            <a:pathLst>
              <a:path w="333375" h="273685">
                <a:moveTo>
                  <a:pt x="132114" y="268909"/>
                </a:moveTo>
                <a:lnTo>
                  <a:pt x="90728" y="268909"/>
                </a:lnTo>
                <a:lnTo>
                  <a:pt x="95973" y="271640"/>
                </a:lnTo>
                <a:lnTo>
                  <a:pt x="103022" y="273202"/>
                </a:lnTo>
                <a:lnTo>
                  <a:pt x="111645" y="273202"/>
                </a:lnTo>
                <a:lnTo>
                  <a:pt x="124534" y="271873"/>
                </a:lnTo>
                <a:lnTo>
                  <a:pt x="132114" y="268909"/>
                </a:lnTo>
                <a:close/>
              </a:path>
              <a:path w="333375" h="273685">
                <a:moveTo>
                  <a:pt x="151142" y="0"/>
                </a:moveTo>
                <a:lnTo>
                  <a:pt x="30086" y="0"/>
                </a:lnTo>
                <a:lnTo>
                  <a:pt x="18382" y="2368"/>
                </a:lnTo>
                <a:lnTo>
                  <a:pt x="8818" y="8823"/>
                </a:lnTo>
                <a:lnTo>
                  <a:pt x="2366" y="18388"/>
                </a:lnTo>
                <a:lnTo>
                  <a:pt x="0" y="30086"/>
                </a:lnTo>
                <a:lnTo>
                  <a:pt x="0" y="127215"/>
                </a:lnTo>
                <a:lnTo>
                  <a:pt x="2366" y="138919"/>
                </a:lnTo>
                <a:lnTo>
                  <a:pt x="8818" y="148483"/>
                </a:lnTo>
                <a:lnTo>
                  <a:pt x="18382" y="154935"/>
                </a:lnTo>
                <a:lnTo>
                  <a:pt x="30086" y="157302"/>
                </a:lnTo>
                <a:lnTo>
                  <a:pt x="38633" y="157302"/>
                </a:lnTo>
                <a:lnTo>
                  <a:pt x="38706" y="253580"/>
                </a:lnTo>
                <a:lnTo>
                  <a:pt x="40838" y="261410"/>
                </a:lnTo>
                <a:lnTo>
                  <a:pt x="47155" y="267531"/>
                </a:lnTo>
                <a:lnTo>
                  <a:pt x="57139" y="271405"/>
                </a:lnTo>
                <a:lnTo>
                  <a:pt x="70345" y="272757"/>
                </a:lnTo>
                <a:lnTo>
                  <a:pt x="78625" y="272757"/>
                </a:lnTo>
                <a:lnTo>
                  <a:pt x="85458" y="271360"/>
                </a:lnTo>
                <a:lnTo>
                  <a:pt x="90728" y="268909"/>
                </a:lnTo>
                <a:lnTo>
                  <a:pt x="132114" y="268909"/>
                </a:lnTo>
                <a:lnTo>
                  <a:pt x="134278" y="268063"/>
                </a:lnTo>
                <a:lnTo>
                  <a:pt x="140443" y="262042"/>
                </a:lnTo>
                <a:lnTo>
                  <a:pt x="142595" y="254076"/>
                </a:lnTo>
                <a:lnTo>
                  <a:pt x="101968" y="254076"/>
                </a:lnTo>
                <a:lnTo>
                  <a:pt x="102069" y="252768"/>
                </a:lnTo>
                <a:lnTo>
                  <a:pt x="142595" y="252768"/>
                </a:lnTo>
                <a:lnTo>
                  <a:pt x="142595" y="252082"/>
                </a:lnTo>
                <a:lnTo>
                  <a:pt x="116332" y="252082"/>
                </a:lnTo>
                <a:lnTo>
                  <a:pt x="106667" y="252056"/>
                </a:lnTo>
                <a:lnTo>
                  <a:pt x="105423" y="251637"/>
                </a:lnTo>
                <a:lnTo>
                  <a:pt x="65062" y="251637"/>
                </a:lnTo>
                <a:lnTo>
                  <a:pt x="60172" y="249974"/>
                </a:lnTo>
                <a:lnTo>
                  <a:pt x="60172" y="135762"/>
                </a:lnTo>
                <a:lnTo>
                  <a:pt x="25374" y="135762"/>
                </a:lnTo>
                <a:lnTo>
                  <a:pt x="21539" y="131940"/>
                </a:lnTo>
                <a:lnTo>
                  <a:pt x="21539" y="25374"/>
                </a:lnTo>
                <a:lnTo>
                  <a:pt x="25374" y="21539"/>
                </a:lnTo>
                <a:lnTo>
                  <a:pt x="179498" y="21539"/>
                </a:lnTo>
                <a:lnTo>
                  <a:pt x="178860" y="18388"/>
                </a:lnTo>
                <a:lnTo>
                  <a:pt x="172405" y="8823"/>
                </a:lnTo>
                <a:lnTo>
                  <a:pt x="162840" y="2368"/>
                </a:lnTo>
                <a:lnTo>
                  <a:pt x="151142" y="0"/>
                </a:lnTo>
                <a:close/>
              </a:path>
              <a:path w="333375" h="273685">
                <a:moveTo>
                  <a:pt x="173456" y="230200"/>
                </a:moveTo>
                <a:lnTo>
                  <a:pt x="142595" y="230200"/>
                </a:lnTo>
                <a:lnTo>
                  <a:pt x="159088" y="247551"/>
                </a:lnTo>
                <a:lnTo>
                  <a:pt x="179095" y="260835"/>
                </a:lnTo>
                <a:lnTo>
                  <a:pt x="201931" y="269333"/>
                </a:lnTo>
                <a:lnTo>
                  <a:pt x="226910" y="272326"/>
                </a:lnTo>
                <a:lnTo>
                  <a:pt x="268073" y="263992"/>
                </a:lnTo>
                <a:lnTo>
                  <a:pt x="287635" y="250786"/>
                </a:lnTo>
                <a:lnTo>
                  <a:pt x="226910" y="250786"/>
                </a:lnTo>
                <a:lnTo>
                  <a:pt x="194121" y="244148"/>
                </a:lnTo>
                <a:lnTo>
                  <a:pt x="173456" y="230200"/>
                </a:lnTo>
                <a:close/>
              </a:path>
              <a:path w="333375" h="273685">
                <a:moveTo>
                  <a:pt x="142595" y="252768"/>
                </a:moveTo>
                <a:lnTo>
                  <a:pt x="102069" y="252768"/>
                </a:lnTo>
                <a:lnTo>
                  <a:pt x="102177" y="253314"/>
                </a:lnTo>
                <a:lnTo>
                  <a:pt x="102235" y="254076"/>
                </a:lnTo>
                <a:lnTo>
                  <a:pt x="142595" y="254076"/>
                </a:lnTo>
                <a:lnTo>
                  <a:pt x="142595" y="252768"/>
                </a:lnTo>
                <a:close/>
              </a:path>
              <a:path w="333375" h="273685">
                <a:moveTo>
                  <a:pt x="142595" y="51625"/>
                </a:moveTo>
                <a:lnTo>
                  <a:pt x="121056" y="51625"/>
                </a:lnTo>
                <a:lnTo>
                  <a:pt x="121056" y="250570"/>
                </a:lnTo>
                <a:lnTo>
                  <a:pt x="116332" y="252082"/>
                </a:lnTo>
                <a:lnTo>
                  <a:pt x="142595" y="252082"/>
                </a:lnTo>
                <a:lnTo>
                  <a:pt x="142595" y="230200"/>
                </a:lnTo>
                <a:lnTo>
                  <a:pt x="173456" y="230200"/>
                </a:lnTo>
                <a:lnTo>
                  <a:pt x="167317" y="226056"/>
                </a:lnTo>
                <a:lnTo>
                  <a:pt x="149231" y="199244"/>
                </a:lnTo>
                <a:lnTo>
                  <a:pt x="142595" y="166446"/>
                </a:lnTo>
                <a:lnTo>
                  <a:pt x="149231" y="133664"/>
                </a:lnTo>
                <a:lnTo>
                  <a:pt x="167317" y="106864"/>
                </a:lnTo>
                <a:lnTo>
                  <a:pt x="173463" y="102717"/>
                </a:lnTo>
                <a:lnTo>
                  <a:pt x="142595" y="102717"/>
                </a:lnTo>
                <a:lnTo>
                  <a:pt x="142595" y="51625"/>
                </a:lnTo>
                <a:close/>
              </a:path>
              <a:path w="333375" h="273685">
                <a:moveTo>
                  <a:pt x="102069" y="143179"/>
                </a:moveTo>
                <a:lnTo>
                  <a:pt x="80530" y="143179"/>
                </a:lnTo>
                <a:lnTo>
                  <a:pt x="80530" y="249974"/>
                </a:lnTo>
                <a:lnTo>
                  <a:pt x="75628" y="251637"/>
                </a:lnTo>
                <a:lnTo>
                  <a:pt x="105423" y="251637"/>
                </a:lnTo>
                <a:lnTo>
                  <a:pt x="102069" y="250507"/>
                </a:lnTo>
                <a:lnTo>
                  <a:pt x="102069" y="143179"/>
                </a:lnTo>
                <a:close/>
              </a:path>
              <a:path w="333375" h="273685">
                <a:moveTo>
                  <a:pt x="287645" y="82143"/>
                </a:moveTo>
                <a:lnTo>
                  <a:pt x="226910" y="82143"/>
                </a:lnTo>
                <a:lnTo>
                  <a:pt x="259692" y="88779"/>
                </a:lnTo>
                <a:lnTo>
                  <a:pt x="286492" y="106864"/>
                </a:lnTo>
                <a:lnTo>
                  <a:pt x="304577" y="133664"/>
                </a:lnTo>
                <a:lnTo>
                  <a:pt x="311213" y="166446"/>
                </a:lnTo>
                <a:lnTo>
                  <a:pt x="304577" y="199244"/>
                </a:lnTo>
                <a:lnTo>
                  <a:pt x="286492" y="226056"/>
                </a:lnTo>
                <a:lnTo>
                  <a:pt x="259692" y="244148"/>
                </a:lnTo>
                <a:lnTo>
                  <a:pt x="226910" y="250786"/>
                </a:lnTo>
                <a:lnTo>
                  <a:pt x="287635" y="250786"/>
                </a:lnTo>
                <a:lnTo>
                  <a:pt x="301720" y="241279"/>
                </a:lnTo>
                <a:lnTo>
                  <a:pt x="324423" y="207619"/>
                </a:lnTo>
                <a:lnTo>
                  <a:pt x="332752" y="166446"/>
                </a:lnTo>
                <a:lnTo>
                  <a:pt x="324423" y="125289"/>
                </a:lnTo>
                <a:lnTo>
                  <a:pt x="301720" y="91641"/>
                </a:lnTo>
                <a:lnTo>
                  <a:pt x="287645" y="82143"/>
                </a:lnTo>
                <a:close/>
              </a:path>
              <a:path w="333375" h="273685">
                <a:moveTo>
                  <a:pt x="60172" y="51625"/>
                </a:moveTo>
                <a:lnTo>
                  <a:pt x="38633" y="51625"/>
                </a:lnTo>
                <a:lnTo>
                  <a:pt x="38633" y="135762"/>
                </a:lnTo>
                <a:lnTo>
                  <a:pt x="60172" y="135762"/>
                </a:lnTo>
                <a:lnTo>
                  <a:pt x="60172" y="51625"/>
                </a:lnTo>
                <a:close/>
              </a:path>
              <a:path w="333375" h="273685">
                <a:moveTo>
                  <a:pt x="179498" y="21539"/>
                </a:moveTo>
                <a:lnTo>
                  <a:pt x="155854" y="21539"/>
                </a:lnTo>
                <a:lnTo>
                  <a:pt x="159689" y="25374"/>
                </a:lnTo>
                <a:lnTo>
                  <a:pt x="159689" y="84747"/>
                </a:lnTo>
                <a:lnTo>
                  <a:pt x="153289" y="90017"/>
                </a:lnTo>
                <a:lnTo>
                  <a:pt x="147612" y="96100"/>
                </a:lnTo>
                <a:lnTo>
                  <a:pt x="142595" y="102717"/>
                </a:lnTo>
                <a:lnTo>
                  <a:pt x="173463" y="102717"/>
                </a:lnTo>
                <a:lnTo>
                  <a:pt x="194121" y="88779"/>
                </a:lnTo>
                <a:lnTo>
                  <a:pt x="226910" y="82143"/>
                </a:lnTo>
                <a:lnTo>
                  <a:pt x="287645" y="82143"/>
                </a:lnTo>
                <a:lnTo>
                  <a:pt x="271309" y="71119"/>
                </a:lnTo>
                <a:lnTo>
                  <a:pt x="181229" y="71119"/>
                </a:lnTo>
                <a:lnTo>
                  <a:pt x="181229" y="30086"/>
                </a:lnTo>
                <a:lnTo>
                  <a:pt x="179498" y="21539"/>
                </a:lnTo>
                <a:close/>
              </a:path>
              <a:path w="333375" h="273685">
                <a:moveTo>
                  <a:pt x="226910" y="60604"/>
                </a:moveTo>
                <a:lnTo>
                  <a:pt x="214815" y="61309"/>
                </a:lnTo>
                <a:lnTo>
                  <a:pt x="203126" y="63361"/>
                </a:lnTo>
                <a:lnTo>
                  <a:pt x="191910" y="66664"/>
                </a:lnTo>
                <a:lnTo>
                  <a:pt x="181229" y="71119"/>
                </a:lnTo>
                <a:lnTo>
                  <a:pt x="271309" y="71119"/>
                </a:lnTo>
                <a:lnTo>
                  <a:pt x="268073" y="68935"/>
                </a:lnTo>
                <a:lnTo>
                  <a:pt x="226910" y="60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88"/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337C028D-B7DA-41BB-853E-720C4EE5458E}"/>
              </a:ext>
            </a:extLst>
          </p:cNvPr>
          <p:cNvSpPr/>
          <p:nvPr/>
        </p:nvSpPr>
        <p:spPr>
          <a:xfrm>
            <a:off x="7541822" y="3745631"/>
            <a:ext cx="69639" cy="1236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8"/>
          </a:p>
        </p:txBody>
      </p:sp>
    </p:spTree>
    <p:extLst>
      <p:ext uri="{BB962C8B-B14F-4D97-AF65-F5344CB8AC3E}">
        <p14:creationId xmlns:p14="http://schemas.microsoft.com/office/powerpoint/2010/main" val="176115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22">
            <a:extLst>
              <a:ext uri="{FF2B5EF4-FFF2-40B4-BE49-F238E27FC236}">
                <a16:creationId xmlns:a16="http://schemas.microsoft.com/office/drawing/2014/main" id="{3A6B5DD4-FA5C-D649-8AF2-5353A1D9D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2921957" y="1892882"/>
            <a:ext cx="1184259" cy="1184259"/>
          </a:xfrm>
          <a:prstGeom prst="ellipse">
            <a:avLst/>
          </a:prstGeom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A2F1536-281A-4D84-8773-16BB5934E7BA}"/>
              </a:ext>
            </a:extLst>
          </p:cNvPr>
          <p:cNvSpPr txBox="1">
            <a:spLocks/>
          </p:cNvSpPr>
          <p:nvPr/>
        </p:nvSpPr>
        <p:spPr>
          <a:xfrm>
            <a:off x="631958" y="385281"/>
            <a:ext cx="6951792" cy="4161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2700" b="1" dirty="0">
                <a:solidFill>
                  <a:srgbClr val="1B1A5B"/>
                </a:solidFill>
                <a:latin typeface="+mn-lt"/>
                <a:cs typeface="Arial" panose="020B0604020202020204" pitchFamily="34" charset="0"/>
              </a:rPr>
              <a:t>Pathway to decarbonized transport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D8D558F5-96FE-4C42-BFB5-C77EBEBC3F7F}"/>
              </a:ext>
            </a:extLst>
          </p:cNvPr>
          <p:cNvSpPr txBox="1"/>
          <p:nvPr/>
        </p:nvSpPr>
        <p:spPr>
          <a:xfrm>
            <a:off x="631958" y="883063"/>
            <a:ext cx="8080380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defRPr/>
            </a:pPr>
            <a:r>
              <a:rPr lang="en-US" sz="1400" dirty="0">
                <a:solidFill>
                  <a:srgbClr val="1B1A5B"/>
                </a:solidFill>
                <a:cs typeface="Arial" panose="020B0604020202020204" pitchFamily="34" charset="0"/>
              </a:rPr>
              <a:t>Bringing business together to bridge the technology and investment gap to net-zero light-duty transport</a:t>
            </a:r>
            <a:endParaRPr lang="en-GB" sz="1400" dirty="0">
              <a:solidFill>
                <a:srgbClr val="1B1A5B"/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1FF3D6-99F1-44C0-8300-06E0CFAF242D}"/>
              </a:ext>
            </a:extLst>
          </p:cNvPr>
          <p:cNvSpPr/>
          <p:nvPr/>
        </p:nvSpPr>
        <p:spPr>
          <a:xfrm>
            <a:off x="3953168" y="4316458"/>
            <a:ext cx="1437959" cy="307777"/>
          </a:xfrm>
          <a:prstGeom prst="rect">
            <a:avLst/>
          </a:prstGeom>
        </p:spPr>
        <p:txBody>
          <a:bodyPr wrap="none" anchor="t">
            <a:no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AF42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Utilities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ECB68F-E244-4013-BF9F-3F19FBE9BD71}"/>
              </a:ext>
            </a:extLst>
          </p:cNvPr>
          <p:cNvSpPr/>
          <p:nvPr/>
        </p:nvSpPr>
        <p:spPr>
          <a:xfrm>
            <a:off x="4852775" y="3097213"/>
            <a:ext cx="1437959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accent2"/>
                </a:solidFill>
                <a:cs typeface="Arial" panose="020B0604020202020204" pitchFamily="34" charset="0"/>
              </a:rPr>
              <a:t>Charging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C7FF33-0B41-3B4F-B8AD-2C29D94FC8DC}"/>
              </a:ext>
            </a:extLst>
          </p:cNvPr>
          <p:cNvSpPr/>
          <p:nvPr/>
        </p:nvSpPr>
        <p:spPr>
          <a:xfrm>
            <a:off x="2720148" y="3094289"/>
            <a:ext cx="1570595" cy="307777"/>
          </a:xfrm>
          <a:prstGeom prst="rect">
            <a:avLst/>
          </a:prstGeom>
        </p:spPr>
        <p:txBody>
          <a:bodyPr wrap="none" anchor="t">
            <a:no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AF42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OEMs &amp; </a:t>
            </a:r>
          </a:p>
          <a:p>
            <a:pPr algn="ctr">
              <a:defRPr/>
            </a:pPr>
            <a:r>
              <a:rPr lang="en-US" sz="1400" dirty="0">
                <a:solidFill>
                  <a:srgbClr val="AF42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Fleet </a:t>
            </a:r>
          </a:p>
          <a:p>
            <a:pPr algn="ctr">
              <a:defRPr/>
            </a:pPr>
            <a:r>
              <a:rPr lang="en-US" sz="1400" dirty="0">
                <a:solidFill>
                  <a:srgbClr val="AF42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5B24C7-CAE1-BD46-B05A-3E25C7D0EBFB}"/>
              </a:ext>
            </a:extLst>
          </p:cNvPr>
          <p:cNvSpPr/>
          <p:nvPr/>
        </p:nvSpPr>
        <p:spPr>
          <a:xfrm>
            <a:off x="685800" y="1201264"/>
            <a:ext cx="1888448" cy="3115194"/>
          </a:xfrm>
          <a:prstGeom prst="rect">
            <a:avLst/>
          </a:prstGeom>
          <a:solidFill>
            <a:srgbClr val="1B1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5760" rIns="274320" bIns="45720" rtlCol="0" anchor="t" anchorCtr="0"/>
          <a:lstStyle/>
          <a:p>
            <a:pPr>
              <a:defRPr/>
            </a:pPr>
            <a:endParaRPr lang="en-US" sz="11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Scaling to 100% EV fleets requires: </a:t>
            </a:r>
          </a:p>
          <a:p>
            <a:pPr>
              <a:defRPr/>
            </a:pPr>
            <a:r>
              <a:rPr lang="en-US" sz="1500" dirty="0">
                <a:latin typeface="Calibri"/>
                <a:cs typeface="Calibri"/>
              </a:rPr>
              <a:t>equally fast deployment of sustainable and inclusive  charging infrastructure</a:t>
            </a:r>
          </a:p>
        </p:txBody>
      </p:sp>
      <p:pic>
        <p:nvPicPr>
          <p:cNvPr id="28" name="Picture Placeholder 22">
            <a:extLst>
              <a:ext uri="{FF2B5EF4-FFF2-40B4-BE49-F238E27FC236}">
                <a16:creationId xmlns:a16="http://schemas.microsoft.com/office/drawing/2014/main" id="{29F90C62-10EC-D645-9019-9FE463207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22000"/>
          <a:stretch/>
        </p:blipFill>
        <p:spPr>
          <a:xfrm>
            <a:off x="4066063" y="3064548"/>
            <a:ext cx="1184259" cy="1184260"/>
          </a:xfrm>
          <a:prstGeom prst="ellipse">
            <a:avLst/>
          </a:prstGeom>
          <a:ln>
            <a:noFill/>
          </a:ln>
        </p:spPr>
      </p:pic>
      <p:pic>
        <p:nvPicPr>
          <p:cNvPr id="29" name="Picture Placeholder 24">
            <a:extLst>
              <a:ext uri="{FF2B5EF4-FFF2-40B4-BE49-F238E27FC236}">
                <a16:creationId xmlns:a16="http://schemas.microsoft.com/office/drawing/2014/main" id="{5CDE8A4B-7606-BE47-91DF-944377364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r="15370"/>
          <a:stretch/>
        </p:blipFill>
        <p:spPr>
          <a:xfrm>
            <a:off x="4957709" y="1882483"/>
            <a:ext cx="1184356" cy="1184356"/>
          </a:xfrm>
          <a:prstGeom prst="ellipse">
            <a:avLst/>
          </a:prstGeom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B027F5F-38FD-44EE-AC62-4BA7469B9097}"/>
              </a:ext>
            </a:extLst>
          </p:cNvPr>
          <p:cNvSpPr/>
          <p:nvPr/>
        </p:nvSpPr>
        <p:spPr>
          <a:xfrm>
            <a:off x="2574248" y="1201264"/>
            <a:ext cx="5709140" cy="527830"/>
          </a:xfrm>
          <a:prstGeom prst="rect">
            <a:avLst/>
          </a:prstGeom>
          <a:solidFill>
            <a:srgbClr val="AF4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US" sz="1400" dirty="0">
                <a:cs typeface="Arial"/>
              </a:rPr>
              <a:t>Cross-sectoral collaboration is needed to ensure efficient energy, transport and real-estate integration </a:t>
            </a:r>
            <a:endParaRPr 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43835AF1-24E2-7F45-8789-0DBAAC167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E076861-E7BF-D14C-B9B6-EBEFBE139BBC}" type="slidenum">
              <a:rPr lang="en-US" smtClean="0">
                <a:latin typeface="+mn-lt"/>
              </a:rPr>
              <a:pPr/>
              <a:t>3</a:t>
            </a:fld>
            <a:endParaRPr lang="en-US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EA3F5C-C278-4B93-86CC-3BDB60AA1FD9}"/>
              </a:ext>
            </a:extLst>
          </p:cNvPr>
          <p:cNvSpPr/>
          <p:nvPr/>
        </p:nvSpPr>
        <p:spPr>
          <a:xfrm>
            <a:off x="5919930" y="4316457"/>
            <a:ext cx="1437959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AF4295"/>
                </a:solidFill>
                <a:cs typeface="Arial" panose="020B0604020202020204" pitchFamily="34" charset="0"/>
              </a:rPr>
              <a:t>Real-estate</a:t>
            </a:r>
          </a:p>
        </p:txBody>
      </p:sp>
      <p:pic>
        <p:nvPicPr>
          <p:cNvPr id="24" name="Picture Placeholder 24">
            <a:extLst>
              <a:ext uri="{FF2B5EF4-FFF2-40B4-BE49-F238E27FC236}">
                <a16:creationId xmlns:a16="http://schemas.microsoft.com/office/drawing/2014/main" id="{14780982-6360-441F-939F-E4F11E4DB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r="18551"/>
          <a:stretch/>
        </p:blipFill>
        <p:spPr>
          <a:xfrm>
            <a:off x="5977576" y="3076847"/>
            <a:ext cx="1184356" cy="1184356"/>
          </a:xfrm>
          <a:prstGeom prst="ellipse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99756E5-C54C-43A5-AA34-B1A1A1E0EE72}"/>
              </a:ext>
            </a:extLst>
          </p:cNvPr>
          <p:cNvSpPr/>
          <p:nvPr/>
        </p:nvSpPr>
        <p:spPr>
          <a:xfrm>
            <a:off x="7047346" y="3039533"/>
            <a:ext cx="1311156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AF4295"/>
                </a:solidFill>
                <a:cs typeface="Arial" panose="020B0604020202020204" pitchFamily="34" charset="0"/>
              </a:rPr>
              <a:t>Technology </a:t>
            </a:r>
          </a:p>
          <a:p>
            <a:pPr algn="ctr">
              <a:defRPr/>
            </a:pPr>
            <a:r>
              <a:rPr lang="en-US" sz="1400" dirty="0">
                <a:solidFill>
                  <a:srgbClr val="AF4295"/>
                </a:solidFill>
                <a:cs typeface="Arial" panose="020B0604020202020204" pitchFamily="34" charset="0"/>
              </a:rPr>
              <a:t>providers</a:t>
            </a:r>
          </a:p>
        </p:txBody>
      </p:sp>
      <p:pic>
        <p:nvPicPr>
          <p:cNvPr id="32" name="Picture Placeholder 24">
            <a:extLst>
              <a:ext uri="{FF2B5EF4-FFF2-40B4-BE49-F238E27FC236}">
                <a16:creationId xmlns:a16="http://schemas.microsoft.com/office/drawing/2014/main" id="{366E298A-7CCF-4EB0-A7C4-F9CF1AF57A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r="18551"/>
          <a:stretch/>
        </p:blipFill>
        <p:spPr>
          <a:xfrm>
            <a:off x="7047346" y="1869080"/>
            <a:ext cx="1184356" cy="1184356"/>
          </a:xfrm>
          <a:prstGeom prst="ellipse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59432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E73431D-EEA8-B348-A21B-A3E1FAD9355D}"/>
              </a:ext>
            </a:extLst>
          </p:cNvPr>
          <p:cNvSpPr txBox="1">
            <a:spLocks/>
          </p:cNvSpPr>
          <p:nvPr/>
        </p:nvSpPr>
        <p:spPr>
          <a:xfrm>
            <a:off x="631957" y="385281"/>
            <a:ext cx="8258470" cy="4161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2700" b="1" dirty="0">
                <a:solidFill>
                  <a:srgbClr val="1B1A5B"/>
                </a:solidFill>
                <a:latin typeface="+mn-lt"/>
                <a:cs typeface="Arial" panose="020B0604020202020204" pitchFamily="34" charset="0"/>
              </a:rPr>
              <a:t>Charging infrastructure Value Framework</a:t>
            </a:r>
          </a:p>
        </p:txBody>
      </p:sp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5951311D-5D8D-4BCF-8190-D8CECC4B90E2}"/>
              </a:ext>
            </a:extLst>
          </p:cNvPr>
          <p:cNvSpPr txBox="1">
            <a:spLocks/>
          </p:cNvSpPr>
          <p:nvPr/>
        </p:nvSpPr>
        <p:spPr>
          <a:xfrm>
            <a:off x="8610600" y="6531179"/>
            <a:ext cx="1429709" cy="19029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377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076861-E7BF-D14C-B9B6-EBEFBE139BB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10129F-1778-493E-A805-9495211CE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507" y="1258516"/>
            <a:ext cx="1161862" cy="3643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58F588-10DD-44DA-A87C-0A5019A87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831" y="1595555"/>
            <a:ext cx="990845" cy="2271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CA85C04-ADE6-429B-873E-B67F6F839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412" y="2716551"/>
            <a:ext cx="954986" cy="33177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F223C2-E885-496C-9263-6246F2F7E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865" y="3028531"/>
            <a:ext cx="674613" cy="1764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50842D0-6C65-4031-829A-5EEB6A7EB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128" y="1939177"/>
            <a:ext cx="690394" cy="2761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698280-D457-4CF7-8177-2E8291FB7862}"/>
              </a:ext>
            </a:extLst>
          </p:cNvPr>
          <p:cNvSpPr txBox="1"/>
          <p:nvPr/>
        </p:nvSpPr>
        <p:spPr>
          <a:xfrm>
            <a:off x="6397311" y="2127684"/>
            <a:ext cx="113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>
                <a:solidFill>
                  <a:schemeClr val="accent2"/>
                </a:solidFill>
                <a:latin typeface="Ariel"/>
              </a:rPr>
              <a:t>Craig McDonnell</a:t>
            </a:r>
          </a:p>
          <a:p>
            <a:r>
              <a:rPr lang="en-US" sz="500" dirty="0">
                <a:solidFill>
                  <a:schemeClr val="accent2"/>
                </a:solidFill>
                <a:latin typeface="Ariel"/>
              </a:rPr>
              <a:t>Senior Vice President and General Manager, Energy Transition &amp; Digital, EMEA EATON</a:t>
            </a:r>
            <a:endParaRPr lang="en-CH" sz="500" dirty="0">
              <a:solidFill>
                <a:schemeClr val="accent2"/>
              </a:solidFill>
              <a:latin typeface="Arie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986D42-FB15-4A2C-8A49-F95E77568B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8559" y="1308710"/>
            <a:ext cx="941779" cy="29211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8083BFD-1EF0-4EDC-9E69-3DA5D5A539B8}"/>
              </a:ext>
            </a:extLst>
          </p:cNvPr>
          <p:cNvSpPr txBox="1"/>
          <p:nvPr/>
        </p:nvSpPr>
        <p:spPr>
          <a:xfrm>
            <a:off x="7662889" y="1549474"/>
            <a:ext cx="1133971" cy="29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>
                <a:solidFill>
                  <a:schemeClr val="accent2"/>
                </a:solidFill>
                <a:latin typeface="Ariel"/>
              </a:rPr>
              <a:t>Andrian </a:t>
            </a:r>
            <a:r>
              <a:rPr lang="en-US" sz="500" b="1" dirty="0" err="1">
                <a:solidFill>
                  <a:schemeClr val="accent2"/>
                </a:solidFill>
                <a:latin typeface="Ariel"/>
              </a:rPr>
              <a:t>Cainarean</a:t>
            </a:r>
            <a:endParaRPr lang="en-US" sz="500" b="1" dirty="0">
              <a:solidFill>
                <a:schemeClr val="accent2"/>
              </a:solidFill>
              <a:latin typeface="Ariel"/>
            </a:endParaRPr>
          </a:p>
          <a:p>
            <a:r>
              <a:rPr lang="en-US" sz="500" dirty="0">
                <a:solidFill>
                  <a:schemeClr val="accent2"/>
                </a:solidFill>
                <a:latin typeface="Ariel"/>
              </a:rPr>
              <a:t>Head of Mobility Partnerships and Energy Transition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270CADA-DCBA-4947-BE5D-2F711E07C4A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723" r="21226"/>
          <a:stretch/>
        </p:blipFill>
        <p:spPr>
          <a:xfrm>
            <a:off x="7662889" y="3005991"/>
            <a:ext cx="814224" cy="3288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21C3219-EC73-453A-B26F-F3DC4B61C94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2603"/>
          <a:stretch/>
        </p:blipFill>
        <p:spPr>
          <a:xfrm>
            <a:off x="5348850" y="3730792"/>
            <a:ext cx="1017576" cy="29342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9002146-28E2-473D-9D21-40F8EAEE39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1128" y="3008577"/>
            <a:ext cx="938909" cy="2170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1AEF9CD-34CF-4659-8065-7011DC773B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93465" y="3730792"/>
            <a:ext cx="883472" cy="239091"/>
          </a:xfrm>
          <a:prstGeom prst="rect">
            <a:avLst/>
          </a:prstGeom>
        </p:spPr>
      </p:pic>
      <p:pic>
        <p:nvPicPr>
          <p:cNvPr id="44" name="Picture 43" descr="Shape&#10;&#10;Description automatically generated">
            <a:extLst>
              <a:ext uri="{FF2B5EF4-FFF2-40B4-BE49-F238E27FC236}">
                <a16:creationId xmlns:a16="http://schemas.microsoft.com/office/drawing/2014/main" id="{402F206A-55FB-4748-9753-E9A1B6C6E3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64" y="2590352"/>
            <a:ext cx="363115" cy="36311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C4CE0E9-F7DB-4120-9BA0-D195378DA0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5804" y="1920762"/>
            <a:ext cx="566639" cy="41047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D9BE153-70D1-43B3-A858-368600E464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8850" y="3357525"/>
            <a:ext cx="1048461" cy="32673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0C5F836-DEF6-47A2-B499-C6CB1D9D70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24350" y="3357525"/>
            <a:ext cx="612968" cy="38249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D9DB392-270C-4484-9D1A-7E5672A754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70284" y="2689441"/>
            <a:ext cx="762954" cy="33909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6ADC803-56E1-40E9-AEB2-F1C1F9D8EE99}"/>
              </a:ext>
            </a:extLst>
          </p:cNvPr>
          <p:cNvSpPr txBox="1"/>
          <p:nvPr/>
        </p:nvSpPr>
        <p:spPr>
          <a:xfrm>
            <a:off x="7645218" y="2285104"/>
            <a:ext cx="818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>
                <a:solidFill>
                  <a:schemeClr val="accent2"/>
                </a:solidFill>
                <a:latin typeface="Ariel"/>
              </a:rPr>
              <a:t>Miguel Stilwell </a:t>
            </a:r>
            <a:r>
              <a:rPr lang="en-US" sz="500" b="1" dirty="0" err="1">
                <a:solidFill>
                  <a:schemeClr val="accent2"/>
                </a:solidFill>
                <a:latin typeface="Ariel"/>
              </a:rPr>
              <a:t>d’Andrade</a:t>
            </a:r>
            <a:r>
              <a:rPr lang="en-US" sz="500" b="1" dirty="0">
                <a:solidFill>
                  <a:schemeClr val="accent2"/>
                </a:solidFill>
                <a:latin typeface="Ariel"/>
              </a:rPr>
              <a:t> </a:t>
            </a:r>
            <a:r>
              <a:rPr lang="en-US" sz="500" dirty="0">
                <a:solidFill>
                  <a:schemeClr val="accent2"/>
                </a:solidFill>
                <a:latin typeface="Ariel"/>
              </a:rPr>
              <a:t>CEO of EDP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F6B86B4-733C-46E3-B4D4-AF3511AF391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61999" y="3315350"/>
            <a:ext cx="1017576" cy="43812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706D847-5D52-4DEB-8039-C76E8671524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30396" y="3701568"/>
            <a:ext cx="708183" cy="2260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C7FC02-6C72-4F13-9BEA-43B79CEACD9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333" y="1985064"/>
            <a:ext cx="1521671" cy="21103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6FD5A0-81F4-46E7-BA59-A168B4BC8464}"/>
              </a:ext>
            </a:extLst>
          </p:cNvPr>
          <p:cNvSpPr/>
          <p:nvPr/>
        </p:nvSpPr>
        <p:spPr>
          <a:xfrm>
            <a:off x="10860" y="1021112"/>
            <a:ext cx="4506659" cy="525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9D997-9A01-4A86-9BD5-3BC43CB1BC92}"/>
              </a:ext>
            </a:extLst>
          </p:cNvPr>
          <p:cNvSpPr txBox="1"/>
          <p:nvPr/>
        </p:nvSpPr>
        <p:spPr>
          <a:xfrm>
            <a:off x="227227" y="1126195"/>
            <a:ext cx="4214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Ensuring </a:t>
            </a:r>
            <a:r>
              <a:rPr lang="en-US" sz="1400" b="1" dirty="0">
                <a:solidFill>
                  <a:schemeClr val="bg1"/>
                </a:solidFill>
              </a:rPr>
              <a:t>TIMELY, INCLUSIVE, SUSTAINABLE  </a:t>
            </a:r>
            <a:r>
              <a:rPr lang="en-US" sz="1400" dirty="0">
                <a:solidFill>
                  <a:schemeClr val="bg1"/>
                </a:solidFill>
              </a:rPr>
              <a:t>transition</a:t>
            </a:r>
            <a:endParaRPr lang="en-CH" sz="14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8BE9E1-23FE-4DCE-931E-C52F7AE0CD83}"/>
              </a:ext>
            </a:extLst>
          </p:cNvPr>
          <p:cNvSpPr/>
          <p:nvPr/>
        </p:nvSpPr>
        <p:spPr>
          <a:xfrm>
            <a:off x="4111290" y="936306"/>
            <a:ext cx="1515244" cy="1515244"/>
          </a:xfrm>
          <a:prstGeom prst="ellipse">
            <a:avLst/>
          </a:prstGeom>
          <a:solidFill>
            <a:srgbClr val="B42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F5785-B78E-4F6F-83A3-2ACFA9393909}"/>
              </a:ext>
            </a:extLst>
          </p:cNvPr>
          <p:cNvSpPr txBox="1"/>
          <p:nvPr/>
        </p:nvSpPr>
        <p:spPr>
          <a:xfrm>
            <a:off x="4246192" y="1278429"/>
            <a:ext cx="1330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Collaboration across the value chain</a:t>
            </a:r>
            <a:endParaRPr lang="en-CH" sz="1600" dirty="0">
              <a:solidFill>
                <a:schemeClr val="bg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40ADB1-C7AB-4259-93E5-CC7331DAE98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7049" y="1700910"/>
            <a:ext cx="1508353" cy="21103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84C96C-672D-4AFD-8AE3-C5BB2A9E26FF}"/>
              </a:ext>
            </a:extLst>
          </p:cNvPr>
          <p:cNvSpPr txBox="1"/>
          <p:nvPr/>
        </p:nvSpPr>
        <p:spPr>
          <a:xfrm>
            <a:off x="579811" y="4249395"/>
            <a:ext cx="3234603" cy="30008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Full Document Release: 10 Nov at 11h GMT</a:t>
            </a:r>
            <a:endParaRPr lang="en-CH" dirty="0">
              <a:solidFill>
                <a:srgbClr val="00206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94F4F3E-4593-4452-A202-26CC5EA30E3C}"/>
              </a:ext>
            </a:extLst>
          </p:cNvPr>
          <p:cNvSpPr/>
          <p:nvPr/>
        </p:nvSpPr>
        <p:spPr>
          <a:xfrm>
            <a:off x="4963886" y="4226343"/>
            <a:ext cx="4180114" cy="499067"/>
          </a:xfrm>
          <a:prstGeom prst="rect">
            <a:avLst/>
          </a:prstGeom>
          <a:solidFill>
            <a:srgbClr val="009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400" dirty="0">
                <a:solidFill>
                  <a:schemeClr val="bg1"/>
                </a:solidFill>
              </a:rPr>
              <a:t>Businesses bridging the technology and </a:t>
            </a:r>
          </a:p>
          <a:p>
            <a:pPr lvl="0" algn="ctr">
              <a:defRPr/>
            </a:pPr>
            <a:r>
              <a:rPr lang="en-US" sz="1400" dirty="0">
                <a:solidFill>
                  <a:schemeClr val="bg1"/>
                </a:solidFill>
              </a:rPr>
              <a:t>infrastructure gap to net-zero mobility</a:t>
            </a:r>
          </a:p>
        </p:txBody>
      </p:sp>
    </p:spTree>
    <p:extLst>
      <p:ext uri="{BB962C8B-B14F-4D97-AF65-F5344CB8AC3E}">
        <p14:creationId xmlns:p14="http://schemas.microsoft.com/office/powerpoint/2010/main" val="21942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ADA6094-30E8-41F5-B830-8DA3A8A8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Businesses agreeing on key enabling technologies</a:t>
            </a:r>
            <a:endParaRPr lang="en-CH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9C18B8-A7CD-4F71-8514-EEAA67E98F7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7A5B0E-27D5-4592-8613-B109E028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76861-E7BF-D14C-B9B6-EBEFBE139BB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E9C4FF-E860-42B8-A8FC-88808BE0B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34439"/>
            <a:ext cx="7886700" cy="33827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FCFA5-5703-415C-B4B0-6F7C5B6BC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435" y="952852"/>
            <a:ext cx="1555338" cy="4071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6AEAAC-AE73-40AA-A8E8-603E14B4C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847" y="895586"/>
            <a:ext cx="1220240" cy="4626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121D68-22C7-4B0D-B513-5760F1033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022" y="1024890"/>
            <a:ext cx="1623412" cy="30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E73431D-EEA8-B348-A21B-A3E1FAD9355D}"/>
              </a:ext>
            </a:extLst>
          </p:cNvPr>
          <p:cNvSpPr txBox="1">
            <a:spLocks/>
          </p:cNvSpPr>
          <p:nvPr/>
        </p:nvSpPr>
        <p:spPr>
          <a:xfrm>
            <a:off x="631957" y="385281"/>
            <a:ext cx="8258470" cy="4161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27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Providing nine key actions to unlock shared value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A9057D-E0E1-443C-B59D-3A181B844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88" y="872282"/>
            <a:ext cx="3423214" cy="3680293"/>
          </a:xfrm>
          <a:prstGeom prst="rect">
            <a:avLst/>
          </a:prstGeom>
        </p:spPr>
      </p:pic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5951311D-5D8D-4BCF-8190-D8CECC4B90E2}"/>
              </a:ext>
            </a:extLst>
          </p:cNvPr>
          <p:cNvSpPr txBox="1">
            <a:spLocks/>
          </p:cNvSpPr>
          <p:nvPr/>
        </p:nvSpPr>
        <p:spPr>
          <a:xfrm>
            <a:off x="8610600" y="6531179"/>
            <a:ext cx="1429709" cy="19029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377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076861-E7BF-D14C-B9B6-EBEFBE139BB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2BB5BC-0D53-4EF0-97B6-849900374EE6}"/>
              </a:ext>
            </a:extLst>
          </p:cNvPr>
          <p:cNvGrpSpPr/>
          <p:nvPr/>
        </p:nvGrpSpPr>
        <p:grpSpPr>
          <a:xfrm>
            <a:off x="4805618" y="1296157"/>
            <a:ext cx="5611586" cy="2793449"/>
            <a:chOff x="3668796" y="1251931"/>
            <a:chExt cx="7066765" cy="31469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EEB036-71BA-4410-936D-958BB6E4C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9148" y="1840417"/>
              <a:ext cx="6114553" cy="31840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618E60-5191-42A7-9E81-1DAD83877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2982" y="1554534"/>
              <a:ext cx="6114553" cy="32956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D392B0-F047-4A88-AE1C-B6E184F00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8796" y="1251931"/>
              <a:ext cx="6114553" cy="32212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926500-EC1D-4863-902E-20DE289A4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5025" y="2384843"/>
              <a:ext cx="6114553" cy="3243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E6568E-AD02-4AF2-8EC8-8FDBA5D5E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1007" y="2685297"/>
              <a:ext cx="6114554" cy="3243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026F6A3-2999-4645-A983-31E800636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5026" y="2973604"/>
              <a:ext cx="6114553" cy="31871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197341A-24A2-43FF-BD2B-8645BD9F1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59119" y="3505314"/>
              <a:ext cx="6114553" cy="30661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CB4E245-AAA0-48B1-B799-7F752CA42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22941" y="3790690"/>
              <a:ext cx="6114553" cy="31250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65DC2B-DF3F-439B-BDE1-546F87530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68800" y="4097332"/>
              <a:ext cx="6114551" cy="301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245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ACA2F23-B2E5-4721-8DB2-9C052627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businesses with local governments</a:t>
            </a:r>
            <a:endParaRPr lang="en-CH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6FD770D-4620-4925-BABE-7B6C71E5E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76861-E7BF-D14C-B9B6-EBEFBE139BB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 descr="A picture containing text, road, building, outdoor&#10;&#10;Description automatically generated">
            <a:extLst>
              <a:ext uri="{FF2B5EF4-FFF2-40B4-BE49-F238E27FC236}">
                <a16:creationId xmlns:a16="http://schemas.microsoft.com/office/drawing/2014/main" id="{F3D1156E-0038-478E-B69D-ECB5AD627CFF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1731"/>
          <a:stretch/>
        </p:blipFill>
        <p:spPr>
          <a:xfrm>
            <a:off x="0" y="2385548"/>
            <a:ext cx="9144000" cy="2381716"/>
          </a:xfr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4F24473-B086-4F14-A79D-D42BFC0D5039}"/>
              </a:ext>
            </a:extLst>
          </p:cNvPr>
          <p:cNvSpPr/>
          <p:nvPr/>
        </p:nvSpPr>
        <p:spPr>
          <a:xfrm>
            <a:off x="528758" y="1206727"/>
            <a:ext cx="2521804" cy="2381717"/>
          </a:xfrm>
          <a:prstGeom prst="ellipse">
            <a:avLst/>
          </a:prstGeom>
          <a:solidFill>
            <a:schemeClr val="bg1"/>
          </a:solidFill>
          <a:ln w="38100">
            <a:solidFill>
              <a:srgbClr val="AF4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AF4295"/>
                </a:solidFill>
              </a:rPr>
              <a:t>Exchange knowleadge  on best practices to feed locally-informed framework for business action</a:t>
            </a:r>
            <a:endParaRPr lang="en-CH" sz="1400" dirty="0">
              <a:solidFill>
                <a:srgbClr val="AF4295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8138EA-770E-4345-B12B-817C2473969F}"/>
              </a:ext>
            </a:extLst>
          </p:cNvPr>
          <p:cNvSpPr/>
          <p:nvPr/>
        </p:nvSpPr>
        <p:spPr>
          <a:xfrm>
            <a:off x="3327307" y="1206727"/>
            <a:ext cx="2521804" cy="2381717"/>
          </a:xfrm>
          <a:prstGeom prst="ellipse">
            <a:avLst/>
          </a:prstGeom>
          <a:solidFill>
            <a:schemeClr val="bg1"/>
          </a:solidFill>
          <a:ln w="38100">
            <a:solidFill>
              <a:srgbClr val="1FA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FA1CC"/>
                </a:solidFill>
              </a:rPr>
              <a:t>Innovate on business models and financing mechanisms to accelerate private investment in infrastructure</a:t>
            </a:r>
            <a:endParaRPr lang="en-CH" sz="1400" dirty="0">
              <a:solidFill>
                <a:srgbClr val="1FA1CC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A927FD-BA03-4764-A0DE-9371DD5474F5}"/>
              </a:ext>
            </a:extLst>
          </p:cNvPr>
          <p:cNvSpPr/>
          <p:nvPr/>
        </p:nvSpPr>
        <p:spPr>
          <a:xfrm>
            <a:off x="6125856" y="1206728"/>
            <a:ext cx="2521803" cy="24355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Explore technology solutions and identify deployment roadmaps for the heavy-duty vehicle segment </a:t>
            </a:r>
            <a:endParaRPr lang="en-CH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8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9A613567-0A90-A643-8E78-519E464DBD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t="7525" r="1346" b="28801"/>
          <a:stretch/>
        </p:blipFill>
        <p:spPr>
          <a:xfrm>
            <a:off x="4960715" y="1489215"/>
            <a:ext cx="1724393" cy="1724395"/>
          </a:xfrm>
        </p:spPr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F7972F4F-D32A-D141-BD36-0208183760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3" t="-77" r="17522" b="16286"/>
          <a:stretch/>
        </p:blipFill>
        <p:spPr>
          <a:xfrm>
            <a:off x="2299169" y="1489215"/>
            <a:ext cx="1724395" cy="1724395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6A07F5A-DF5C-554B-8291-DE67B8BB90B9}"/>
              </a:ext>
            </a:extLst>
          </p:cNvPr>
          <p:cNvSpPr txBox="1">
            <a:spLocks/>
          </p:cNvSpPr>
          <p:nvPr/>
        </p:nvSpPr>
        <p:spPr>
          <a:xfrm>
            <a:off x="631957" y="385281"/>
            <a:ext cx="6406617" cy="4161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2700" b="1" dirty="0">
                <a:solidFill>
                  <a:srgbClr val="1B1A5B"/>
                </a:solidFill>
                <a:latin typeface="+mn-lt"/>
                <a:cs typeface="Arial" panose="020B0604020202020204" pitchFamily="34" charset="0"/>
              </a:rPr>
              <a:t>Connect with 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4A12E3-0B4B-3646-8AD0-49F9294D163F}"/>
              </a:ext>
            </a:extLst>
          </p:cNvPr>
          <p:cNvSpPr txBox="1"/>
          <p:nvPr/>
        </p:nvSpPr>
        <p:spPr>
          <a:xfrm>
            <a:off x="4175036" y="3430270"/>
            <a:ext cx="3295750" cy="6491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1B1A5B"/>
                </a:solidFill>
                <a:cs typeface="Arial" panose="020B0604020202020204" pitchFamily="34" charset="0"/>
              </a:rPr>
              <a:t>Urska Skrt</a:t>
            </a:r>
          </a:p>
          <a:p>
            <a:pPr algn="ctr">
              <a:defRPr/>
            </a:pPr>
            <a:r>
              <a:rPr lang="en-US" sz="900" dirty="0">
                <a:solidFill>
                  <a:srgbClr val="999999"/>
                </a:solidFill>
                <a:cs typeface="Arial" panose="020B0604020202020204" pitchFamily="34" charset="0"/>
              </a:rPr>
              <a:t>Manager, Mobility</a:t>
            </a:r>
          </a:p>
          <a:p>
            <a:pPr algn="ctr">
              <a:defRPr/>
            </a:pPr>
            <a:r>
              <a:rPr lang="en-US" sz="900" dirty="0">
                <a:solidFill>
                  <a:srgbClr val="999999"/>
                </a:solidFill>
                <a:cs typeface="Arial" panose="020B0604020202020204" pitchFamily="34" charset="0"/>
              </a:rPr>
              <a:t>Urska.skrt@wbcsd.org</a:t>
            </a:r>
            <a:endParaRPr lang="en-GB" sz="900" dirty="0">
              <a:solidFill>
                <a:srgbClr val="999999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5191A5-9B7C-1A47-B628-11C5D91F72BB}"/>
              </a:ext>
            </a:extLst>
          </p:cNvPr>
          <p:cNvSpPr txBox="1"/>
          <p:nvPr/>
        </p:nvSpPr>
        <p:spPr>
          <a:xfrm>
            <a:off x="1965592" y="3430271"/>
            <a:ext cx="2391547" cy="6491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1B1A5B"/>
                </a:solidFill>
                <a:cs typeface="Arial" panose="020B0604020202020204" pitchFamily="34" charset="0"/>
              </a:rPr>
              <a:t>Thomas Deloison</a:t>
            </a:r>
          </a:p>
          <a:p>
            <a:pPr algn="ctr">
              <a:defRPr/>
            </a:pPr>
            <a:r>
              <a:rPr lang="en-US" sz="900" dirty="0">
                <a:solidFill>
                  <a:srgbClr val="999999"/>
                </a:solidFill>
                <a:cs typeface="Arial" panose="020B0604020202020204" pitchFamily="34" charset="0"/>
              </a:rPr>
              <a:t>Director, Mobility</a:t>
            </a:r>
          </a:p>
          <a:p>
            <a:pPr algn="ctr">
              <a:defRPr/>
            </a:pPr>
            <a:r>
              <a:rPr lang="en-US" sz="900" dirty="0">
                <a:solidFill>
                  <a:srgbClr val="999999"/>
                </a:solidFill>
                <a:cs typeface="Arial" panose="020B0604020202020204" pitchFamily="34" charset="0"/>
              </a:rPr>
              <a:t>Deloison@wbcsd.org</a:t>
            </a:r>
            <a:endParaRPr lang="en-GB" sz="900" dirty="0">
              <a:solidFill>
                <a:srgbClr val="999999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59E36C-B86F-3A45-98A3-D280A5640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76861-E7BF-D14C-B9B6-EBEFBE139B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1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DEA898-313F-764A-ABC5-093D41E16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99" t="8377" r="15596" b="4994"/>
          <a:stretch/>
        </p:blipFill>
        <p:spPr>
          <a:xfrm>
            <a:off x="0" y="1"/>
            <a:ext cx="9144000" cy="3553905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0A96100D-392E-A14D-B7B9-B453FEA5A3BF}"/>
              </a:ext>
            </a:extLst>
          </p:cNvPr>
          <p:cNvSpPr/>
          <p:nvPr/>
        </p:nvSpPr>
        <p:spPr>
          <a:xfrm>
            <a:off x="0" y="3478491"/>
            <a:ext cx="9144000" cy="1693147"/>
          </a:xfrm>
          <a:custGeom>
            <a:avLst/>
            <a:gdLst/>
            <a:ahLst/>
            <a:cxnLst/>
            <a:rect l="l" t="t" r="r" b="b"/>
            <a:pathLst>
              <a:path w="8280400" h="3067685">
                <a:moveTo>
                  <a:pt x="0" y="3067202"/>
                </a:moveTo>
                <a:lnTo>
                  <a:pt x="8279993" y="3067202"/>
                </a:lnTo>
                <a:lnTo>
                  <a:pt x="8279993" y="0"/>
                </a:lnTo>
                <a:lnTo>
                  <a:pt x="0" y="0"/>
                </a:lnTo>
                <a:lnTo>
                  <a:pt x="0" y="3067202"/>
                </a:lnTo>
                <a:close/>
              </a:path>
            </a:pathLst>
          </a:custGeom>
          <a:solidFill>
            <a:srgbClr val="1B1A5B"/>
          </a:solidFill>
        </p:spPr>
        <p:txBody>
          <a:bodyPr wrap="square" lIns="0" tIns="0" rIns="0" bIns="0" rtlCol="0"/>
          <a:lstStyle/>
          <a:p>
            <a:endParaRPr sz="1577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65EBA8-BDFA-5244-8242-B3DB33FC113C}"/>
              </a:ext>
            </a:extLst>
          </p:cNvPr>
          <p:cNvGrpSpPr/>
          <p:nvPr/>
        </p:nvGrpSpPr>
        <p:grpSpPr>
          <a:xfrm>
            <a:off x="4500490" y="3370212"/>
            <a:ext cx="712147" cy="291058"/>
            <a:chOff x="4207499" y="2738964"/>
            <a:chExt cx="712147" cy="2910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B81514-023C-124F-99E5-09F92B6F7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7499" y="2738964"/>
              <a:ext cx="284562" cy="284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F7AF8A-43B6-EB49-B885-D09231C9B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8589" y="2738965"/>
              <a:ext cx="291057" cy="291057"/>
            </a:xfrm>
            <a:prstGeom prst="rect">
              <a:avLst/>
            </a:prstGeom>
          </p:spPr>
        </p:pic>
      </p:grpSp>
      <p:sp>
        <p:nvSpPr>
          <p:cNvPr id="20" name="Title 9">
            <a:extLst>
              <a:ext uri="{FF2B5EF4-FFF2-40B4-BE49-F238E27FC236}">
                <a16:creationId xmlns:a16="http://schemas.microsoft.com/office/drawing/2014/main" id="{6E9437CB-2D17-DA4D-AFCC-8DA268966423}"/>
              </a:ext>
            </a:extLst>
          </p:cNvPr>
          <p:cNvSpPr txBox="1">
            <a:spLocks/>
          </p:cNvSpPr>
          <p:nvPr/>
        </p:nvSpPr>
        <p:spPr>
          <a:xfrm>
            <a:off x="1644895" y="4039060"/>
            <a:ext cx="6275300" cy="721559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>
                <a:solidFill>
                  <a:schemeClr val="bg1"/>
                </a:solidFill>
                <a:ea typeface="Arial" charset="0"/>
                <a:cs typeface="Arial" charset="0"/>
              </a:rPr>
              <a:t>Geneva, Beijing, Delhi, London, New York, Singapore</a:t>
            </a:r>
            <a:endParaRPr lang="en-GB" sz="1600" b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9" name="Picture 1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FA44BE3-EF24-9044-898E-F5894A3DE4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51" y="3693511"/>
            <a:ext cx="1467189" cy="5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1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BCSD 1">
      <a:dk1>
        <a:srgbClr val="1D1D1B"/>
      </a:dk1>
      <a:lt1>
        <a:srgbClr val="FFFFFF"/>
      </a:lt1>
      <a:dk2>
        <a:srgbClr val="FEFFFE"/>
      </a:dk2>
      <a:lt2>
        <a:srgbClr val="E7E6E6"/>
      </a:lt2>
      <a:accent1>
        <a:srgbClr val="00A547"/>
      </a:accent1>
      <a:accent2>
        <a:srgbClr val="1B1A5B"/>
      </a:accent2>
      <a:accent3>
        <a:srgbClr val="999999"/>
      </a:accent3>
      <a:accent4>
        <a:srgbClr val="FE376B"/>
      </a:accent4>
      <a:accent5>
        <a:srgbClr val="F89C27"/>
      </a:accent5>
      <a:accent6>
        <a:srgbClr val="5CC9BE"/>
      </a:accent6>
      <a:hlink>
        <a:srgbClr val="00A347"/>
      </a:hlink>
      <a:folHlink>
        <a:srgbClr val="5CC9B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657a64-86c2-4c71-aebb-288e310c7206">
      <UserInfo>
        <DisplayName>Luke Blower</DisplayName>
        <AccountId>62</AccountId>
        <AccountType/>
      </UserInfo>
      <UserInfo>
        <DisplayName>Ana Macau</DisplayName>
        <AccountId>90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D2E92EA5F24F41B9AC79018400E951" ma:contentTypeVersion="15" ma:contentTypeDescription="Create a new document." ma:contentTypeScope="" ma:versionID="242b3d06650468595b51bd61541089ce">
  <xsd:schema xmlns:xsd="http://www.w3.org/2001/XMLSchema" xmlns:xs="http://www.w3.org/2001/XMLSchema" xmlns:p="http://schemas.microsoft.com/office/2006/metadata/properties" xmlns:ns1="http://schemas.microsoft.com/sharepoint/v3" xmlns:ns2="27657a64-86c2-4c71-aebb-288e310c7206" xmlns:ns3="9d6dd342-95b8-4d64-a82c-3640566df34d" targetNamespace="http://schemas.microsoft.com/office/2006/metadata/properties" ma:root="true" ma:fieldsID="f1a273904b41c8c463ff8885dc3f85b0" ns1:_="" ns2:_="" ns3:_="">
    <xsd:import namespace="http://schemas.microsoft.com/sharepoint/v3"/>
    <xsd:import namespace="27657a64-86c2-4c71-aebb-288e310c7206"/>
    <xsd:import namespace="9d6dd342-95b8-4d64-a82c-3640566df34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57a64-86c2-4c71-aebb-288e310c72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dd342-95b8-4d64-a82c-3640566df3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35B0F9-ACBB-430D-A161-F2710A4800D5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  <ds:schemaRef ds:uri="9d6dd342-95b8-4d64-a82c-3640566df34d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27657a64-86c2-4c71-aebb-288e310c7206"/>
  </ds:schemaRefs>
</ds:datastoreItem>
</file>

<file path=customXml/itemProps2.xml><?xml version="1.0" encoding="utf-8"?>
<ds:datastoreItem xmlns:ds="http://schemas.openxmlformats.org/officeDocument/2006/customXml" ds:itemID="{620C2D2D-B6E2-43CB-8889-09F2C52A6D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A8D1EC-5239-4747-96AB-B487748CB0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7657a64-86c2-4c71-aebb-288e310c7206"/>
    <ds:schemaRef ds:uri="9d6dd342-95b8-4d64-a82c-3640566df3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</TotalTime>
  <Words>402</Words>
  <Application>Microsoft Office PowerPoint</Application>
  <PresentationFormat>On-screen Show (16:9)</PresentationFormat>
  <Paragraphs>75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Ariel</vt:lpstr>
      <vt:lpstr>Calibri</vt:lpstr>
      <vt:lpstr>Calibri Light</vt:lpstr>
      <vt:lpstr>Office Theme</vt:lpstr>
      <vt:lpstr>WBCSD Charging infrastructure value framework</vt:lpstr>
      <vt:lpstr>PowerPoint Presentation</vt:lpstr>
      <vt:lpstr>PowerPoint Presentation</vt:lpstr>
      <vt:lpstr>PowerPoint Presentation</vt:lpstr>
      <vt:lpstr>Businesses agreeing on key enabling technologies</vt:lpstr>
      <vt:lpstr>PowerPoint Presentation</vt:lpstr>
      <vt:lpstr>Engaging businesses with local governments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Jammes</dc:creator>
  <cp:lastModifiedBy>Sophie Mccaffrey</cp:lastModifiedBy>
  <cp:revision>19</cp:revision>
  <dcterms:modified xsi:type="dcterms:W3CDTF">2021-11-04T09:06:13Z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0x01010014D2E92EA5F24F41B9AC79018400E951</vt:lpwstr>
  </property>
  <property fmtid="{D5CDD505-2E9C-101B-9397-08002B2CF9AE}" pid="3" name="Order">
    <vt:r8>600</vt:r8>
  </property>
</Properties>
</file>