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5" r:id="rId3"/>
  </p:sldMasterIdLst>
  <p:notesMasterIdLst>
    <p:notesMasterId r:id="rId23"/>
  </p:notesMasterIdLst>
  <p:sldIdLst>
    <p:sldId id="428" r:id="rId4"/>
    <p:sldId id="429" r:id="rId5"/>
    <p:sldId id="430" r:id="rId6"/>
    <p:sldId id="434" r:id="rId7"/>
    <p:sldId id="489" r:id="rId8"/>
    <p:sldId id="435" r:id="rId9"/>
    <p:sldId id="438" r:id="rId10"/>
    <p:sldId id="440" r:id="rId11"/>
    <p:sldId id="1501" r:id="rId12"/>
    <p:sldId id="447" r:id="rId13"/>
    <p:sldId id="446" r:id="rId14"/>
    <p:sldId id="1503" r:id="rId15"/>
    <p:sldId id="1495" r:id="rId16"/>
    <p:sldId id="1500" r:id="rId17"/>
    <p:sldId id="1491" r:id="rId18"/>
    <p:sldId id="487" r:id="rId19"/>
    <p:sldId id="443" r:id="rId20"/>
    <p:sldId id="490" r:id="rId21"/>
    <p:sldId id="492" r:id="rId22"/>
  </p:sldIdLst>
  <p:sldSz cx="9144000" cy="5143500" type="screen16x9"/>
  <p:notesSz cx="6735763" cy="9866313"/>
  <p:defaultTextStyle>
    <a:defPPr>
      <a:defRPr lang="nl-NL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2" autoAdjust="0"/>
    <p:restoredTop sz="87281" autoAdjust="0"/>
  </p:normalViewPr>
  <p:slideViewPr>
    <p:cSldViewPr>
      <p:cViewPr varScale="1">
        <p:scale>
          <a:sx n="112" d="100"/>
          <a:sy n="112" d="100"/>
        </p:scale>
        <p:origin x="102" y="28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4560"/>
    </p:cViewPr>
  </p:sorterViewPr>
  <p:notesViewPr>
    <p:cSldViewPr>
      <p:cViewPr>
        <p:scale>
          <a:sx n="84" d="100"/>
          <a:sy n="84" d="100"/>
        </p:scale>
        <p:origin x="-3204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lotte.gardien\Desktop\Gedragsonderzoek\1.%20Projecten\Nationaal%20Laadonderzoek\2021%20Nationaal%20Laadonderzoek\07.%20Descriptieve%20analyse\Descriptieve%20analyse%202021%20FIGUREN%20L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C307E"/>
                </a:solidFill>
                <a:latin typeface="+mn-lt"/>
                <a:ea typeface="+mn-ea"/>
                <a:cs typeface="+mn-cs"/>
              </a:defRPr>
            </a:pPr>
            <a:r>
              <a:rPr lang="nl-NL" sz="1100">
                <a:solidFill>
                  <a:srgbClr val="2C307E"/>
                </a:solidFill>
              </a:rPr>
              <a:t>Heb je zonnepanelen?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C307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9C74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4EAFAA"/>
                    </a:solidFill>
                    <a:latin typeface="RijksoverheidSansHeadingTT" panose="020B050304020206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'5 - Slim laden'!$A$153:$A$156</c:f>
              <c:strCache>
                <c:ptCount val="4"/>
                <c:pt idx="0">
                  <c:v>Ja, en ik laad mijn auto op  zonnestroom of zou dit willen.</c:v>
                </c:pt>
                <c:pt idx="1">
                  <c:v>Ja, maar ik wil mijn auto niet laden op zonnestroom.</c:v>
                </c:pt>
                <c:pt idx="2">
                  <c:v>Nee, maar ik wil wel graag zonnepanelen. </c:v>
                </c:pt>
                <c:pt idx="3">
                  <c:v>Nee, en dit wil of kan ik ook niet installeren. </c:v>
                </c:pt>
              </c:strCache>
            </c:strRef>
          </c:cat>
          <c:val>
            <c:numRef>
              <c:f>'5 - Slim laden'!$C$153:$C$156</c:f>
              <c:numCache>
                <c:formatCode>0%</c:formatCode>
                <c:ptCount val="4"/>
                <c:pt idx="0">
                  <c:v>0.7</c:v>
                </c:pt>
                <c:pt idx="1">
                  <c:v>2.7607361963190184E-2</c:v>
                </c:pt>
                <c:pt idx="2">
                  <c:v>0.13496932515337423</c:v>
                </c:pt>
                <c:pt idx="3">
                  <c:v>0.1392638036809816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A-F741-86A4-C9D3CCA22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50"/>
        <c:axId val="700648744"/>
        <c:axId val="700639888"/>
      </c:barChart>
      <c:catAx>
        <c:axId val="700648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C307E"/>
                </a:solidFill>
                <a:latin typeface="RijksoverheidSansHeadingTT" panose="020B0503040202060203" pitchFamily="34" charset="0"/>
                <a:ea typeface="+mn-ea"/>
                <a:cs typeface="+mn-cs"/>
              </a:defRPr>
            </a:pPr>
            <a:endParaRPr lang="en-US"/>
          </a:p>
        </c:txPr>
        <c:crossAx val="700639888"/>
        <c:crosses val="autoZero"/>
        <c:auto val="1"/>
        <c:lblAlgn val="ctr"/>
        <c:lblOffset val="100"/>
        <c:noMultiLvlLbl val="0"/>
      </c:catAx>
      <c:valAx>
        <c:axId val="70063988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2C307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648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0.32291</cdr:x>
      <cdr:y>0</cdr:y>
    </cdr:from>
    <cdr:to>
      <cdr:x>0.72389</cdr:x>
      <cdr:y>0.06906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BF758916-43BB-4041-838D-1C3902899634}"/>
            </a:ext>
          </a:extLst>
        </cdr:cNvPr>
        <cdr:cNvSpPr txBox="1"/>
      </cdr:nvSpPr>
      <cdr:spPr>
        <a:xfrm xmlns:a="http://schemas.openxmlformats.org/drawingml/2006/main">
          <a:off x="1333756" y="0"/>
          <a:ext cx="1656184" cy="2654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Do </a:t>
          </a:r>
          <a:r>
            <a:rPr lang="nl-NL" sz="1100" dirty="0" err="1">
              <a:solidFill>
                <a:srgbClr val="002060"/>
              </a:solidFill>
            </a:rPr>
            <a:t>you</a:t>
          </a:r>
          <a:r>
            <a:rPr lang="nl-NL" sz="1100" dirty="0">
              <a:solidFill>
                <a:srgbClr val="002060"/>
              </a:solidFill>
            </a:rPr>
            <a:t> have </a:t>
          </a:r>
          <a:r>
            <a:rPr lang="nl-NL" sz="1100" dirty="0" err="1">
              <a:solidFill>
                <a:srgbClr val="002060"/>
              </a:solidFill>
            </a:rPr>
            <a:t>solarpanels</a:t>
          </a:r>
          <a:r>
            <a:rPr lang="nl-NL" sz="1100" dirty="0">
              <a:solidFill>
                <a:srgbClr val="002060"/>
              </a:solidFill>
            </a:rPr>
            <a:t>?</a:t>
          </a:r>
        </a:p>
      </cdr:txBody>
    </cdr:sp>
  </cdr:relSizeAnchor>
  <cdr:relSizeAnchor xmlns:cdr="http://schemas.openxmlformats.org/drawingml/2006/chartDrawing">
    <cdr:from>
      <cdr:x>0.33521</cdr:x>
      <cdr:y>0.01322</cdr:y>
    </cdr:from>
    <cdr:to>
      <cdr:x>0.73619</cdr:x>
      <cdr:y>0.08228</cdr:y>
    </cdr:to>
    <cdr:sp macro="" textlink="">
      <cdr:nvSpPr>
        <cdr:cNvPr id="3" name="Tekstvak 1">
          <a:extLst xmlns:a="http://schemas.openxmlformats.org/drawingml/2006/main">
            <a:ext uri="{FF2B5EF4-FFF2-40B4-BE49-F238E27FC236}">
              <a16:creationId xmlns:a16="http://schemas.microsoft.com/office/drawing/2014/main" id="{061FC8E2-7678-D541-90C6-6E69479F80A2}"/>
            </a:ext>
          </a:extLst>
        </cdr:cNvPr>
        <cdr:cNvSpPr txBox="1"/>
      </cdr:nvSpPr>
      <cdr:spPr>
        <a:xfrm xmlns:a="http://schemas.openxmlformats.org/drawingml/2006/main">
          <a:off x="1384556" y="50800"/>
          <a:ext cx="1656184" cy="2654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Do </a:t>
          </a:r>
          <a:r>
            <a:rPr lang="nl-NL" sz="1100" dirty="0" err="1">
              <a:solidFill>
                <a:srgbClr val="002060"/>
              </a:solidFill>
            </a:rPr>
            <a:t>you</a:t>
          </a:r>
          <a:r>
            <a:rPr lang="nl-NL" sz="1100" dirty="0">
              <a:solidFill>
                <a:srgbClr val="002060"/>
              </a:solidFill>
            </a:rPr>
            <a:t> have </a:t>
          </a:r>
          <a:r>
            <a:rPr lang="nl-NL" sz="1100" dirty="0" err="1">
              <a:solidFill>
                <a:srgbClr val="002060"/>
              </a:solidFill>
            </a:rPr>
            <a:t>solarpanels</a:t>
          </a:r>
          <a:r>
            <a:rPr lang="nl-NL" sz="1100" dirty="0">
              <a:solidFill>
                <a:srgbClr val="002060"/>
              </a:solidFill>
            </a:rPr>
            <a:t>?</a:t>
          </a:r>
        </a:p>
      </cdr:txBody>
    </cdr:sp>
  </cdr:relSizeAnchor>
  <cdr:relSizeAnchor xmlns:cdr="http://schemas.openxmlformats.org/drawingml/2006/chartDrawing">
    <cdr:from>
      <cdr:x>0.02654</cdr:x>
      <cdr:y>0.18717</cdr:y>
    </cdr:from>
    <cdr:to>
      <cdr:x>0.44495</cdr:x>
      <cdr:y>0.33137</cdr:y>
    </cdr:to>
    <cdr:sp macro="" textlink="">
      <cdr:nvSpPr>
        <cdr:cNvPr id="4" name="Tekstvak 1">
          <a:extLst xmlns:a="http://schemas.openxmlformats.org/drawingml/2006/main">
            <a:ext uri="{FF2B5EF4-FFF2-40B4-BE49-F238E27FC236}">
              <a16:creationId xmlns:a16="http://schemas.microsoft.com/office/drawing/2014/main" id="{59A78C7E-3302-3E4C-B548-DBA417BA61DC}"/>
            </a:ext>
          </a:extLst>
        </cdr:cNvPr>
        <cdr:cNvSpPr txBox="1"/>
      </cdr:nvSpPr>
      <cdr:spPr>
        <a:xfrm xmlns:a="http://schemas.openxmlformats.org/drawingml/2006/main">
          <a:off x="109620" y="719326"/>
          <a:ext cx="1728192" cy="554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Yes, </a:t>
          </a:r>
          <a:r>
            <a:rPr lang="nl-NL" sz="1100" dirty="0" err="1">
              <a:solidFill>
                <a:srgbClr val="002060"/>
              </a:solidFill>
            </a:rPr>
            <a:t>and</a:t>
          </a:r>
          <a:r>
            <a:rPr lang="nl-NL" sz="1100" dirty="0">
              <a:solidFill>
                <a:srgbClr val="002060"/>
              </a:solidFill>
            </a:rPr>
            <a:t> I charge or </a:t>
          </a:r>
          <a:r>
            <a:rPr lang="nl-NL" sz="1100" dirty="0" err="1">
              <a:solidFill>
                <a:srgbClr val="002060"/>
              </a:solidFill>
            </a:rPr>
            <a:t>would</a:t>
          </a:r>
          <a:r>
            <a:rPr lang="nl-NL" sz="1100" dirty="0">
              <a:solidFill>
                <a:srgbClr val="002060"/>
              </a:solidFill>
            </a:rPr>
            <a:t> like </a:t>
          </a:r>
          <a:r>
            <a:rPr lang="nl-NL" sz="1100" dirty="0" err="1">
              <a:solidFill>
                <a:srgbClr val="002060"/>
              </a:solidFill>
            </a:rPr>
            <a:t>to</a:t>
          </a:r>
          <a:r>
            <a:rPr lang="nl-NL" sz="1100" dirty="0">
              <a:solidFill>
                <a:srgbClr val="002060"/>
              </a:solidFill>
            </a:rPr>
            <a:t> charge </a:t>
          </a:r>
          <a:r>
            <a:rPr lang="nl-NL" sz="1100" dirty="0" err="1">
              <a:solidFill>
                <a:srgbClr val="002060"/>
              </a:solidFill>
            </a:rPr>
            <a:t>directly</a:t>
          </a:r>
          <a:r>
            <a:rPr lang="nl-NL" sz="1100" dirty="0">
              <a:solidFill>
                <a:srgbClr val="002060"/>
              </a:solidFill>
            </a:rPr>
            <a:t> </a:t>
          </a:r>
          <a:r>
            <a:rPr lang="nl-NL" sz="1100" dirty="0" err="1">
              <a:solidFill>
                <a:srgbClr val="002060"/>
              </a:solidFill>
            </a:rPr>
            <a:t>with</a:t>
          </a:r>
          <a:r>
            <a:rPr lang="nl-NL" sz="1100" dirty="0">
              <a:solidFill>
                <a:srgbClr val="002060"/>
              </a:solidFill>
            </a:rPr>
            <a:t> these panels</a:t>
          </a:r>
        </a:p>
      </cdr:txBody>
    </cdr:sp>
  </cdr:relSizeAnchor>
  <cdr:relSizeAnchor xmlns:cdr="http://schemas.openxmlformats.org/drawingml/2006/chartDrawing">
    <cdr:from>
      <cdr:x>0.02654</cdr:x>
      <cdr:y>0.38758</cdr:y>
    </cdr:from>
    <cdr:to>
      <cdr:x>0.46238</cdr:x>
      <cdr:y>0.53178</cdr:y>
    </cdr:to>
    <cdr:sp macro="" textlink="">
      <cdr:nvSpPr>
        <cdr:cNvPr id="5" name="Tekstvak 1">
          <a:extLst xmlns:a="http://schemas.openxmlformats.org/drawingml/2006/main">
            <a:ext uri="{FF2B5EF4-FFF2-40B4-BE49-F238E27FC236}">
              <a16:creationId xmlns:a16="http://schemas.microsoft.com/office/drawing/2014/main" id="{592D3EC9-AA3F-1D46-AD97-635ECF25C109}"/>
            </a:ext>
          </a:extLst>
        </cdr:cNvPr>
        <cdr:cNvSpPr txBox="1"/>
      </cdr:nvSpPr>
      <cdr:spPr>
        <a:xfrm xmlns:a="http://schemas.openxmlformats.org/drawingml/2006/main">
          <a:off x="109620" y="1489548"/>
          <a:ext cx="1800200" cy="554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Yes, but I </a:t>
          </a:r>
          <a:r>
            <a:rPr lang="nl-NL" sz="1100" dirty="0" err="1">
              <a:solidFill>
                <a:srgbClr val="002060"/>
              </a:solidFill>
            </a:rPr>
            <a:t>don’t</a:t>
          </a:r>
          <a:r>
            <a:rPr lang="nl-NL" sz="1100" dirty="0">
              <a:solidFill>
                <a:srgbClr val="002060"/>
              </a:solidFill>
            </a:rPr>
            <a:t> want </a:t>
          </a:r>
          <a:r>
            <a:rPr lang="nl-NL" sz="1100" dirty="0" err="1">
              <a:solidFill>
                <a:srgbClr val="002060"/>
              </a:solidFill>
            </a:rPr>
            <a:t>to</a:t>
          </a:r>
          <a:r>
            <a:rPr lang="nl-NL" sz="1100" dirty="0">
              <a:solidFill>
                <a:srgbClr val="002060"/>
              </a:solidFill>
            </a:rPr>
            <a:t> charge </a:t>
          </a:r>
          <a:r>
            <a:rPr lang="nl-NL" sz="1100" dirty="0" err="1">
              <a:solidFill>
                <a:srgbClr val="002060"/>
              </a:solidFill>
            </a:rPr>
            <a:t>with</a:t>
          </a:r>
          <a:r>
            <a:rPr lang="nl-NL" sz="1100" dirty="0">
              <a:solidFill>
                <a:srgbClr val="002060"/>
              </a:solidFill>
            </a:rPr>
            <a:t> </a:t>
          </a:r>
          <a:r>
            <a:rPr lang="nl-NL" sz="1100" dirty="0" err="1">
              <a:solidFill>
                <a:srgbClr val="002060"/>
              </a:solidFill>
            </a:rPr>
            <a:t>my</a:t>
          </a:r>
          <a:r>
            <a:rPr lang="nl-NL" sz="1100" dirty="0">
              <a:solidFill>
                <a:srgbClr val="002060"/>
              </a:solidFill>
            </a:rPr>
            <a:t> </a:t>
          </a:r>
          <a:r>
            <a:rPr lang="nl-NL" sz="1100" dirty="0" err="1">
              <a:solidFill>
                <a:srgbClr val="002060"/>
              </a:solidFill>
            </a:rPr>
            <a:t>solar</a:t>
          </a:r>
          <a:r>
            <a:rPr lang="nl-NL" sz="1100" dirty="0">
              <a:solidFill>
                <a:srgbClr val="002060"/>
              </a:solidFill>
            </a:rPr>
            <a:t> panels</a:t>
          </a:r>
        </a:p>
      </cdr:txBody>
    </cdr:sp>
  </cdr:relSizeAnchor>
  <cdr:relSizeAnchor xmlns:cdr="http://schemas.openxmlformats.org/drawingml/2006/chartDrawing">
    <cdr:from>
      <cdr:x>0.02654</cdr:x>
      <cdr:y>0.57495</cdr:y>
    </cdr:from>
    <cdr:to>
      <cdr:x>0.44495</cdr:x>
      <cdr:y>0.71915</cdr:y>
    </cdr:to>
    <cdr:sp macro="" textlink="">
      <cdr:nvSpPr>
        <cdr:cNvPr id="7" name="Tekstvak 1">
          <a:extLst xmlns:a="http://schemas.openxmlformats.org/drawingml/2006/main">
            <a:ext uri="{FF2B5EF4-FFF2-40B4-BE49-F238E27FC236}">
              <a16:creationId xmlns:a16="http://schemas.microsoft.com/office/drawing/2014/main" id="{CECE28EA-6D87-4F4D-836B-0CF59D07F617}"/>
            </a:ext>
          </a:extLst>
        </cdr:cNvPr>
        <cdr:cNvSpPr txBox="1"/>
      </cdr:nvSpPr>
      <cdr:spPr>
        <a:xfrm xmlns:a="http://schemas.openxmlformats.org/drawingml/2006/main">
          <a:off x="109620" y="2209628"/>
          <a:ext cx="1728192" cy="554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No, but I </a:t>
          </a:r>
          <a:r>
            <a:rPr lang="nl-NL" sz="1100" dirty="0" err="1">
              <a:solidFill>
                <a:srgbClr val="002060"/>
              </a:solidFill>
            </a:rPr>
            <a:t>would</a:t>
          </a:r>
          <a:r>
            <a:rPr lang="nl-NL" sz="1100" dirty="0">
              <a:solidFill>
                <a:srgbClr val="002060"/>
              </a:solidFill>
            </a:rPr>
            <a:t> like </a:t>
          </a:r>
          <a:r>
            <a:rPr lang="nl-NL" sz="1100" dirty="0" err="1">
              <a:solidFill>
                <a:srgbClr val="002060"/>
              </a:solidFill>
            </a:rPr>
            <a:t>to</a:t>
          </a:r>
          <a:r>
            <a:rPr lang="nl-NL" sz="1100" dirty="0">
              <a:solidFill>
                <a:srgbClr val="002060"/>
              </a:solidFill>
            </a:rPr>
            <a:t> have </a:t>
          </a:r>
          <a:r>
            <a:rPr lang="nl-NL" sz="1100" dirty="0" err="1">
              <a:solidFill>
                <a:srgbClr val="002060"/>
              </a:solidFill>
            </a:rPr>
            <a:t>them</a:t>
          </a:r>
          <a:endParaRPr lang="nl-NL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0.02654</cdr:x>
      <cdr:y>0.78105</cdr:y>
    </cdr:from>
    <cdr:to>
      <cdr:x>0.44495</cdr:x>
      <cdr:y>0.92525</cdr:y>
    </cdr:to>
    <cdr:sp macro="" textlink="">
      <cdr:nvSpPr>
        <cdr:cNvPr id="8" name="Tekstvak 1">
          <a:extLst xmlns:a="http://schemas.openxmlformats.org/drawingml/2006/main">
            <a:ext uri="{FF2B5EF4-FFF2-40B4-BE49-F238E27FC236}">
              <a16:creationId xmlns:a16="http://schemas.microsoft.com/office/drawing/2014/main" id="{F4DB66D3-DFA7-1549-8E90-828AB2760ADA}"/>
            </a:ext>
          </a:extLst>
        </cdr:cNvPr>
        <cdr:cNvSpPr txBox="1"/>
      </cdr:nvSpPr>
      <cdr:spPr>
        <a:xfrm xmlns:a="http://schemas.openxmlformats.org/drawingml/2006/main">
          <a:off x="109620" y="3001716"/>
          <a:ext cx="1728192" cy="5541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1100" dirty="0">
              <a:solidFill>
                <a:srgbClr val="002060"/>
              </a:solidFill>
            </a:rPr>
            <a:t>No, </a:t>
          </a:r>
          <a:r>
            <a:rPr lang="nl-NL" sz="1100" dirty="0" err="1">
              <a:solidFill>
                <a:srgbClr val="002060"/>
              </a:solidFill>
            </a:rPr>
            <a:t>and</a:t>
          </a:r>
          <a:r>
            <a:rPr lang="nl-NL" sz="1100" dirty="0">
              <a:solidFill>
                <a:srgbClr val="002060"/>
              </a:solidFill>
            </a:rPr>
            <a:t> I </a:t>
          </a:r>
          <a:r>
            <a:rPr lang="nl-NL" sz="1100" dirty="0" err="1">
              <a:solidFill>
                <a:srgbClr val="002060"/>
              </a:solidFill>
            </a:rPr>
            <a:t>don’t</a:t>
          </a:r>
          <a:r>
            <a:rPr lang="nl-NL" sz="1100" dirty="0">
              <a:solidFill>
                <a:srgbClr val="002060"/>
              </a:solidFill>
            </a:rPr>
            <a:t> want </a:t>
          </a:r>
          <a:r>
            <a:rPr lang="nl-NL" sz="1100" dirty="0" err="1">
              <a:solidFill>
                <a:srgbClr val="002060"/>
              </a:solidFill>
            </a:rPr>
            <a:t>to</a:t>
          </a:r>
          <a:r>
            <a:rPr lang="nl-NL" sz="1100" dirty="0">
              <a:solidFill>
                <a:srgbClr val="002060"/>
              </a:solidFill>
            </a:rPr>
            <a:t> have </a:t>
          </a:r>
          <a:r>
            <a:rPr lang="nl-NL" sz="1100" dirty="0" err="1">
              <a:solidFill>
                <a:srgbClr val="002060"/>
              </a:solidFill>
            </a:rPr>
            <a:t>them</a:t>
          </a:r>
          <a:endParaRPr lang="nl-NL" sz="1100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8A45-5C1B-48C2-8F25-808DB88BD9A6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779E-1365-4ABA-B1FB-919386570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4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vragen naar</a:t>
            </a:r>
            <a:r>
              <a:rPr lang="nl-NL" baseline="0" dirty="0"/>
              <a:t> (met vingers opsteken)</a:t>
            </a: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Wie heeft</a:t>
            </a:r>
            <a:r>
              <a:rPr lang="nl-NL" baseline="0" dirty="0"/>
              <a:t> er een elektrische auto?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Hoe lang al?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Welke auto?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Waarom wel/waarom (nog) niet?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Wat is de spannendste/ uitdagendste/lastigste ervaring tot nu toe?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365C-DD66-504B-BF7E-87242E1894A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292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slide shows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electric</a:t>
            </a:r>
            <a:r>
              <a:rPr lang="nl-NL" dirty="0"/>
              <a:t> </a:t>
            </a:r>
            <a:r>
              <a:rPr lang="nl-NL" dirty="0" err="1"/>
              <a:t>vehicles</a:t>
            </a:r>
            <a:r>
              <a:rPr lang="nl-NL" dirty="0"/>
              <a:t> per 100 km of </a:t>
            </a:r>
            <a:r>
              <a:rPr lang="nl-NL" dirty="0" err="1"/>
              <a:t>paved</a:t>
            </a:r>
            <a:r>
              <a:rPr lang="nl-NL" dirty="0"/>
              <a:t> </a:t>
            </a:r>
            <a:r>
              <a:rPr lang="nl-NL" dirty="0" err="1"/>
              <a:t>road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number</a:t>
            </a:r>
            <a:r>
              <a:rPr lang="nl-NL" dirty="0"/>
              <a:t> of </a:t>
            </a:r>
            <a:r>
              <a:rPr lang="nl-NL" dirty="0" err="1"/>
              <a:t>countries</a:t>
            </a:r>
            <a:r>
              <a:rPr lang="nl-NL" dirty="0"/>
              <a:t>. Public </a:t>
            </a:r>
            <a:r>
              <a:rPr lang="nl-NL" dirty="0" err="1"/>
              <a:t>charging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fast</a:t>
            </a:r>
            <a:r>
              <a:rPr lang="nl-NL" dirty="0"/>
              <a:t> </a:t>
            </a:r>
            <a:r>
              <a:rPr lang="nl-NL" dirty="0" err="1"/>
              <a:t>charging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(ik denk data eind 2018).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A779E-1365-4ABA-B1FB-9193865703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4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365C-DD66-504B-BF7E-87242E1894A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365C-DD66-504B-BF7E-87242E1894A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47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auto?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Hoe lang al?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Welke auto?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Waarom wel/waarom (nog) niet?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Wat is de spannendste/ uitdagendste/lastigste ervaring tot nu toe?</a:t>
            </a:r>
          </a:p>
          <a:p>
            <a:pPr marL="171450" indent="-171450">
              <a:buFontTx/>
              <a:buChar char="-"/>
            </a:pPr>
            <a:endParaRPr lang="nl-NL" baseline="0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365C-DD66-504B-BF7E-87242E1894A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13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8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1950" y="2049415"/>
            <a:ext cx="8420100" cy="861774"/>
          </a:xfrm>
          <a:ln algn="ctr"/>
        </p:spPr>
        <p:txBody>
          <a:bodyPr anchor="t">
            <a:spAutoFit/>
          </a:bodyPr>
          <a:lstStyle>
            <a:lvl1pPr algn="l">
              <a:defRPr sz="5000" b="1" smtClean="0">
                <a:solidFill>
                  <a:srgbClr val="FF66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1" y="285046"/>
            <a:ext cx="9144000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10" name="Afbeelding 9" descr="Holland_Logo_RGB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09" y="7437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F730C11C-8181-EA44-A262-2D4EA34DAE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6378" y="1"/>
            <a:ext cx="2663521" cy="1319348"/>
          </a:xfrm>
          <a:custGeom>
            <a:avLst/>
            <a:gdLst>
              <a:gd name="connsiteX0" fmla="*/ 0 w 6170932"/>
              <a:gd name="connsiteY0" fmla="*/ 0 h 3056709"/>
              <a:gd name="connsiteX1" fmla="*/ 1016953 w 6170932"/>
              <a:gd name="connsiteY1" fmla="*/ 0 h 3056709"/>
              <a:gd name="connsiteX2" fmla="*/ 3085466 w 6170932"/>
              <a:gd name="connsiteY2" fmla="*/ 2068513 h 3056709"/>
              <a:gd name="connsiteX3" fmla="*/ 5153979 w 6170932"/>
              <a:gd name="connsiteY3" fmla="*/ 0 h 3056709"/>
              <a:gd name="connsiteX4" fmla="*/ 6170932 w 6170932"/>
              <a:gd name="connsiteY4" fmla="*/ 0 h 3056709"/>
              <a:gd name="connsiteX5" fmla="*/ 3085466 w 6170932"/>
              <a:gd name="connsiteY5" fmla="*/ 3056709 h 3056709"/>
              <a:gd name="connsiteX6" fmla="*/ 0 w 6170932"/>
              <a:gd name="connsiteY6" fmla="*/ 0 h 305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932" h="3056709">
                <a:moveTo>
                  <a:pt x="0" y="0"/>
                </a:moveTo>
                <a:lnTo>
                  <a:pt x="1016953" y="0"/>
                </a:lnTo>
                <a:cubicBezTo>
                  <a:pt x="1016953" y="1142408"/>
                  <a:pt x="1943058" y="2068513"/>
                  <a:pt x="3085466" y="2068513"/>
                </a:cubicBezTo>
                <a:cubicBezTo>
                  <a:pt x="4227874" y="2068513"/>
                  <a:pt x="5153979" y="1142408"/>
                  <a:pt x="5153979" y="0"/>
                </a:cubicBezTo>
                <a:lnTo>
                  <a:pt x="6170932" y="0"/>
                </a:lnTo>
                <a:cubicBezTo>
                  <a:pt x="6170932" y="1688174"/>
                  <a:pt x="4789522" y="3056709"/>
                  <a:pt x="3085466" y="3056709"/>
                </a:cubicBezTo>
                <a:cubicBezTo>
                  <a:pt x="1381411" y="3056709"/>
                  <a:pt x="0" y="16881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762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57AB3-67EA-499E-8B82-E98F4C5C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C3873-0D62-4890-84D9-1FF3DDAA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C96A-E825-4D3E-A692-77EDA0C7E44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DA6F036-1DD5-9B41-9A24-A8B90AC7D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095376"/>
            <a:ext cx="7885113" cy="35496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F02C4F0-0A3C-7A4F-84F7-9EBA2B3B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090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F730C11C-8181-EA44-A262-2D4EA34DAE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6378" y="1"/>
            <a:ext cx="2663521" cy="1319348"/>
          </a:xfrm>
          <a:custGeom>
            <a:avLst/>
            <a:gdLst>
              <a:gd name="connsiteX0" fmla="*/ 0 w 6170932"/>
              <a:gd name="connsiteY0" fmla="*/ 0 h 3056709"/>
              <a:gd name="connsiteX1" fmla="*/ 1016953 w 6170932"/>
              <a:gd name="connsiteY1" fmla="*/ 0 h 3056709"/>
              <a:gd name="connsiteX2" fmla="*/ 3085466 w 6170932"/>
              <a:gd name="connsiteY2" fmla="*/ 2068513 h 3056709"/>
              <a:gd name="connsiteX3" fmla="*/ 5153979 w 6170932"/>
              <a:gd name="connsiteY3" fmla="*/ 0 h 3056709"/>
              <a:gd name="connsiteX4" fmla="*/ 6170932 w 6170932"/>
              <a:gd name="connsiteY4" fmla="*/ 0 h 3056709"/>
              <a:gd name="connsiteX5" fmla="*/ 3085466 w 6170932"/>
              <a:gd name="connsiteY5" fmla="*/ 3056709 h 3056709"/>
              <a:gd name="connsiteX6" fmla="*/ 0 w 6170932"/>
              <a:gd name="connsiteY6" fmla="*/ 0 h 305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932" h="3056709">
                <a:moveTo>
                  <a:pt x="0" y="0"/>
                </a:moveTo>
                <a:lnTo>
                  <a:pt x="1016953" y="0"/>
                </a:lnTo>
                <a:cubicBezTo>
                  <a:pt x="1016953" y="1142408"/>
                  <a:pt x="1943058" y="2068513"/>
                  <a:pt x="3085466" y="2068513"/>
                </a:cubicBezTo>
                <a:cubicBezTo>
                  <a:pt x="4227874" y="2068513"/>
                  <a:pt x="5153979" y="1142408"/>
                  <a:pt x="5153979" y="0"/>
                </a:cubicBezTo>
                <a:lnTo>
                  <a:pt x="6170932" y="0"/>
                </a:lnTo>
                <a:cubicBezTo>
                  <a:pt x="6170932" y="1688174"/>
                  <a:pt x="4789522" y="3056709"/>
                  <a:pt x="3085466" y="3056709"/>
                </a:cubicBezTo>
                <a:cubicBezTo>
                  <a:pt x="1381411" y="3056709"/>
                  <a:pt x="0" y="16881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762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57AB3-67EA-499E-8B82-E98F4C5C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C3873-0D62-4890-84D9-1FF3DDAA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C96A-E825-4D3E-A692-77EDA0C7E44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DA6F036-1DD5-9B41-9A24-A8B90AC7D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095376"/>
            <a:ext cx="7885113" cy="35496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F02C4F0-0A3C-7A4F-84F7-9EBA2B3B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610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F730C11C-8181-EA44-A262-2D4EA34DAE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6378" y="1"/>
            <a:ext cx="2663521" cy="1319348"/>
          </a:xfrm>
          <a:custGeom>
            <a:avLst/>
            <a:gdLst>
              <a:gd name="connsiteX0" fmla="*/ 0 w 6170932"/>
              <a:gd name="connsiteY0" fmla="*/ 0 h 3056709"/>
              <a:gd name="connsiteX1" fmla="*/ 1016953 w 6170932"/>
              <a:gd name="connsiteY1" fmla="*/ 0 h 3056709"/>
              <a:gd name="connsiteX2" fmla="*/ 3085466 w 6170932"/>
              <a:gd name="connsiteY2" fmla="*/ 2068513 h 3056709"/>
              <a:gd name="connsiteX3" fmla="*/ 5153979 w 6170932"/>
              <a:gd name="connsiteY3" fmla="*/ 0 h 3056709"/>
              <a:gd name="connsiteX4" fmla="*/ 6170932 w 6170932"/>
              <a:gd name="connsiteY4" fmla="*/ 0 h 3056709"/>
              <a:gd name="connsiteX5" fmla="*/ 3085466 w 6170932"/>
              <a:gd name="connsiteY5" fmla="*/ 3056709 h 3056709"/>
              <a:gd name="connsiteX6" fmla="*/ 0 w 6170932"/>
              <a:gd name="connsiteY6" fmla="*/ 0 h 305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932" h="3056709">
                <a:moveTo>
                  <a:pt x="0" y="0"/>
                </a:moveTo>
                <a:lnTo>
                  <a:pt x="1016953" y="0"/>
                </a:lnTo>
                <a:cubicBezTo>
                  <a:pt x="1016953" y="1142408"/>
                  <a:pt x="1943058" y="2068513"/>
                  <a:pt x="3085466" y="2068513"/>
                </a:cubicBezTo>
                <a:cubicBezTo>
                  <a:pt x="4227874" y="2068513"/>
                  <a:pt x="5153979" y="1142408"/>
                  <a:pt x="5153979" y="0"/>
                </a:cubicBezTo>
                <a:lnTo>
                  <a:pt x="6170932" y="0"/>
                </a:lnTo>
                <a:cubicBezTo>
                  <a:pt x="6170932" y="1688174"/>
                  <a:pt x="4789522" y="3056709"/>
                  <a:pt x="3085466" y="3056709"/>
                </a:cubicBezTo>
                <a:cubicBezTo>
                  <a:pt x="1381411" y="3056709"/>
                  <a:pt x="0" y="16881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762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57AB3-67EA-499E-8B82-E98F4C5C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C3873-0D62-4890-84D9-1FF3DDAA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C96A-E825-4D3E-A692-77EDA0C7E44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DA6F036-1DD5-9B41-9A24-A8B90AC7D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095376"/>
            <a:ext cx="7885113" cy="35496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F02C4F0-0A3C-7A4F-84F7-9EBA2B3B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393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5">
            <a:extLst>
              <a:ext uri="{FF2B5EF4-FFF2-40B4-BE49-F238E27FC236}">
                <a16:creationId xmlns:a16="http://schemas.microsoft.com/office/drawing/2014/main" id="{F730C11C-8181-EA44-A262-2D4EA34DAE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36378" y="1"/>
            <a:ext cx="2663521" cy="1319348"/>
          </a:xfrm>
          <a:custGeom>
            <a:avLst/>
            <a:gdLst>
              <a:gd name="connsiteX0" fmla="*/ 0 w 6170932"/>
              <a:gd name="connsiteY0" fmla="*/ 0 h 3056709"/>
              <a:gd name="connsiteX1" fmla="*/ 1016953 w 6170932"/>
              <a:gd name="connsiteY1" fmla="*/ 0 h 3056709"/>
              <a:gd name="connsiteX2" fmla="*/ 3085466 w 6170932"/>
              <a:gd name="connsiteY2" fmla="*/ 2068513 h 3056709"/>
              <a:gd name="connsiteX3" fmla="*/ 5153979 w 6170932"/>
              <a:gd name="connsiteY3" fmla="*/ 0 h 3056709"/>
              <a:gd name="connsiteX4" fmla="*/ 6170932 w 6170932"/>
              <a:gd name="connsiteY4" fmla="*/ 0 h 3056709"/>
              <a:gd name="connsiteX5" fmla="*/ 3085466 w 6170932"/>
              <a:gd name="connsiteY5" fmla="*/ 3056709 h 3056709"/>
              <a:gd name="connsiteX6" fmla="*/ 0 w 6170932"/>
              <a:gd name="connsiteY6" fmla="*/ 0 h 305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932" h="3056709">
                <a:moveTo>
                  <a:pt x="0" y="0"/>
                </a:moveTo>
                <a:lnTo>
                  <a:pt x="1016953" y="0"/>
                </a:lnTo>
                <a:cubicBezTo>
                  <a:pt x="1016953" y="1142408"/>
                  <a:pt x="1943058" y="2068513"/>
                  <a:pt x="3085466" y="2068513"/>
                </a:cubicBezTo>
                <a:cubicBezTo>
                  <a:pt x="4227874" y="2068513"/>
                  <a:pt x="5153979" y="1142408"/>
                  <a:pt x="5153979" y="0"/>
                </a:cubicBezTo>
                <a:lnTo>
                  <a:pt x="6170932" y="0"/>
                </a:lnTo>
                <a:cubicBezTo>
                  <a:pt x="6170932" y="1688174"/>
                  <a:pt x="4789522" y="3056709"/>
                  <a:pt x="3085466" y="3056709"/>
                </a:cubicBezTo>
                <a:cubicBezTo>
                  <a:pt x="1381411" y="3056709"/>
                  <a:pt x="0" y="16881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7620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57AB3-67EA-499E-8B82-E98F4C5C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C3873-0D62-4890-84D9-1FF3DDAA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C96A-E825-4D3E-A692-77EDA0C7E44A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1DA6F036-1DD5-9B41-9A24-A8B90AC7D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095376"/>
            <a:ext cx="7885113" cy="354965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F02C4F0-0A3C-7A4F-84F7-9EBA2B3B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6578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2047"/>
            <a:ext cx="9144000" cy="4561453"/>
          </a:xfrm>
          <a:solidFill>
            <a:srgbClr val="B2B2B2"/>
          </a:solidFill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r>
              <a:rPr lang="en-GB" dirty="0"/>
              <a:t>click to add image here</a:t>
            </a:r>
          </a:p>
        </p:txBody>
      </p:sp>
      <p:sp>
        <p:nvSpPr>
          <p:cNvPr id="8499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1950" y="2957092"/>
            <a:ext cx="8420100" cy="553998"/>
          </a:xfrm>
          <a:ln algn="ctr"/>
        </p:spPr>
        <p:txBody>
          <a:bodyPr anchor="t">
            <a:spAutoFit/>
          </a:bodyPr>
          <a:lstStyle>
            <a:lvl1pPr algn="r">
              <a:defRPr sz="3000" b="1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" y="285046"/>
            <a:ext cx="9144000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9" name="Afbeelding 8" descr="Holland_Logo_RGB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09" y="7437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1950" y="2049415"/>
            <a:ext cx="8420100" cy="1631216"/>
          </a:xfrm>
          <a:ln algn="ctr"/>
        </p:spPr>
        <p:txBody>
          <a:bodyPr anchor="t">
            <a:spAutoFit/>
          </a:bodyPr>
          <a:lstStyle>
            <a:lvl1pPr algn="l">
              <a:defRPr sz="5000" b="1" smtClean="0">
                <a:solidFill>
                  <a:srgbClr val="FF66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1" y="285046"/>
            <a:ext cx="9144000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10" name="Afbeelding 9" descr="Holland_Logo_RGB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09" y="7437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2047"/>
            <a:ext cx="9144000" cy="4561453"/>
          </a:xfrm>
          <a:solidFill>
            <a:srgbClr val="B2B2B2"/>
          </a:solidFill>
        </p:spPr>
        <p:txBody>
          <a:bodyPr anchor="ctr" anchorCtr="0"/>
          <a:lstStyle>
            <a:lvl1pPr algn="ctr">
              <a:buNone/>
              <a:defRPr baseline="0"/>
            </a:lvl1pPr>
          </a:lstStyle>
          <a:p>
            <a:r>
              <a:rPr lang="en-GB" dirty="0"/>
              <a:t>click to add image here</a:t>
            </a:r>
          </a:p>
        </p:txBody>
      </p:sp>
      <p:sp>
        <p:nvSpPr>
          <p:cNvPr id="8499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1950" y="2957092"/>
            <a:ext cx="8420100" cy="553998"/>
          </a:xfrm>
          <a:ln algn="ctr"/>
        </p:spPr>
        <p:txBody>
          <a:bodyPr anchor="t">
            <a:spAutoFit/>
          </a:bodyPr>
          <a:lstStyle>
            <a:lvl1pPr algn="r">
              <a:defRPr sz="3000" b="1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1" y="285046"/>
            <a:ext cx="9144000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9" name="Afbeelding 8" descr="Holland_Logo_RGB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09" y="7437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2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61950" y="2049415"/>
            <a:ext cx="8420100" cy="1631216"/>
          </a:xfrm>
          <a:ln algn="ctr"/>
        </p:spPr>
        <p:txBody>
          <a:bodyPr anchor="t">
            <a:spAutoFit/>
          </a:bodyPr>
          <a:lstStyle>
            <a:lvl1pPr algn="l">
              <a:defRPr sz="5000" b="1" smtClean="0">
                <a:solidFill>
                  <a:srgbClr val="FF66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1" y="285046"/>
            <a:ext cx="9144000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10" name="Afbeelding 9" descr="Holland_Logo_RGB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09" y="7437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7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3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1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1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7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8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1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1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A73D-EEDB-44C4-B7F1-FB13608FF827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03E7-01BD-4949-A0CC-024A95F66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9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74" r:id="rId14"/>
    <p:sldLayoutId id="2147483677" r:id="rId15"/>
    <p:sldLayoutId id="2147483684" r:id="rId16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2" algn="l" defTabSz="914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95319"/>
            <a:ext cx="7772400" cy="5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80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792"/>
            <a:ext cx="7772400" cy="27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Rechthoek 7"/>
          <p:cNvSpPr/>
          <p:nvPr/>
        </p:nvSpPr>
        <p:spPr bwMode="auto">
          <a:xfrm>
            <a:off x="371664" y="4299786"/>
            <a:ext cx="8405813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9" name="Afbeelding 8" descr="Holland_Logo_RGB_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485" y="408911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5pPr>
      <a:lvl6pPr marL="457172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6pPr>
      <a:lvl7pPr marL="914343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7pPr>
      <a:lvl8pPr marL="1371514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8pPr>
      <a:lvl9pPr marL="182868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266684" indent="-266684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539716" indent="-271446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806400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073083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339766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·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1796938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6pPr>
      <a:lvl7pPr marL="2254109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7pPr>
      <a:lvl8pPr marL="2711280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8pPr>
      <a:lvl9pPr marL="3168452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95319"/>
            <a:ext cx="7772400" cy="54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Titelstijl</a:t>
            </a:r>
            <a:r>
              <a:rPr lang="en-GB" dirty="0"/>
              <a:t> van model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80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1792"/>
            <a:ext cx="7772400" cy="27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tekststijl</a:t>
            </a:r>
            <a:r>
              <a:rPr lang="en-GB" dirty="0"/>
              <a:t> van het model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371664" y="4299786"/>
            <a:ext cx="8405813" cy="297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4" tIns="45717" rIns="91434" bIns="45717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dirty="0" err="1">
              <a:solidFill>
                <a:srgbClr val="717276"/>
              </a:solidFill>
            </a:endParaRPr>
          </a:p>
        </p:txBody>
      </p:sp>
      <p:pic>
        <p:nvPicPr>
          <p:cNvPr id="9" name="Afbeelding 8" descr="Holland_Logo_RGB_White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485" y="4089115"/>
            <a:ext cx="1861585" cy="7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5pPr>
      <a:lvl6pPr marL="457172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6pPr>
      <a:lvl7pPr marL="914343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7pPr>
      <a:lvl8pPr marL="1371514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8pPr>
      <a:lvl9pPr marL="1828686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266684" indent="-266684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539716" indent="-271446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  <a:cs typeface="+mn-cs"/>
        </a:defRPr>
      </a:lvl2pPr>
      <a:lvl3pPr marL="806400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073083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339766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·"/>
        <a:defRPr>
          <a:solidFill>
            <a:schemeClr val="tx2"/>
          </a:solidFill>
          <a:latin typeface="+mn-lt"/>
          <a:ea typeface="+mn-ea"/>
          <a:cs typeface="+mn-cs"/>
        </a:defRPr>
      </a:lvl5pPr>
      <a:lvl6pPr marL="1796938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6pPr>
      <a:lvl7pPr marL="2254109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7pPr>
      <a:lvl8pPr marL="2711280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8pPr>
      <a:lvl9pPr marL="3168452" indent="-265097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>
          <a:solidFill>
            <a:srgbClr val="71727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54749FD-26C3-D64A-AFDC-950F48DCBA67}"/>
              </a:ext>
            </a:extLst>
          </p:cNvPr>
          <p:cNvSpPr txBox="1">
            <a:spLocks/>
          </p:cNvSpPr>
          <p:nvPr/>
        </p:nvSpPr>
        <p:spPr>
          <a:xfrm>
            <a:off x="438254" y="3839003"/>
            <a:ext cx="8229600" cy="119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Ellen Hiep,</a:t>
            </a:r>
            <a:br>
              <a:rPr lang="nl-NL" dirty="0"/>
            </a:br>
            <a:r>
              <a:rPr lang="nl-NL" dirty="0"/>
              <a:t>Dutch Electric Drivers Association (VER)</a:t>
            </a:r>
            <a:br>
              <a:rPr lang="nl-NL" dirty="0"/>
            </a:br>
            <a:r>
              <a:rPr lang="nl-NL" i="1" dirty="0"/>
              <a:t>board member</a:t>
            </a:r>
          </a:p>
          <a:p>
            <a:r>
              <a:rPr lang="nl-NL" dirty="0" err="1"/>
              <a:t>www.evrijders.nl</a:t>
            </a:r>
            <a:endParaRPr lang="nl-NL" dirty="0"/>
          </a:p>
        </p:txBody>
      </p:sp>
      <p:pic>
        <p:nvPicPr>
          <p:cNvPr id="4" name="Afbeelding 3" descr="Afbeelding met tekst, persoon, gebouw, buiten&#10;&#10;Automatisch gegenereerde beschrijving">
            <a:extLst>
              <a:ext uri="{FF2B5EF4-FFF2-40B4-BE49-F238E27FC236}">
                <a16:creationId xmlns:a16="http://schemas.microsoft.com/office/drawing/2014/main" id="{8983F31C-13D1-0147-BC61-AB96CBC58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8390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B9AE62-BA4B-8345-8429-985B1F7CD2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79142"/>
            <a:ext cx="2044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39C16A7C-9321-6C4E-B588-72AE1A3CFAB8}"/>
              </a:ext>
            </a:extLst>
          </p:cNvPr>
          <p:cNvSpPr/>
          <p:nvPr/>
        </p:nvSpPr>
        <p:spPr>
          <a:xfrm>
            <a:off x="2003072" y="4561115"/>
            <a:ext cx="556914" cy="17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9E8B10A-6162-2F4D-9EBF-E6389693BE82}"/>
              </a:ext>
            </a:extLst>
          </p:cNvPr>
          <p:cNvSpPr/>
          <p:nvPr/>
        </p:nvSpPr>
        <p:spPr>
          <a:xfrm>
            <a:off x="838200" y="2982685"/>
            <a:ext cx="4288972" cy="446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C765247-1B78-0044-A5D9-3DD97A60993C}"/>
              </a:ext>
            </a:extLst>
          </p:cNvPr>
          <p:cNvSpPr/>
          <p:nvPr/>
        </p:nvSpPr>
        <p:spPr>
          <a:xfrm>
            <a:off x="918228" y="4539343"/>
            <a:ext cx="771565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2F2AEE5-4F75-7B43-896B-D8ED1693D51A}"/>
              </a:ext>
            </a:extLst>
          </p:cNvPr>
          <p:cNvSpPr/>
          <p:nvPr/>
        </p:nvSpPr>
        <p:spPr>
          <a:xfrm>
            <a:off x="4055743" y="4587926"/>
            <a:ext cx="10496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7708F0-48A2-FD46-BDDE-865226E14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90" y="711193"/>
            <a:ext cx="2430806" cy="4073243"/>
          </a:xfrm>
          <a:prstGeom prst="rect">
            <a:avLst/>
          </a:prstGeom>
        </p:spPr>
      </p:pic>
      <p:pic>
        <p:nvPicPr>
          <p:cNvPr id="13" name="Afbeelding 12" descr="Afbeelding met tafel&#10;&#10;Automatisch gegenereerde beschrijving">
            <a:extLst>
              <a:ext uri="{FF2B5EF4-FFF2-40B4-BE49-F238E27FC236}">
                <a16:creationId xmlns:a16="http://schemas.microsoft.com/office/drawing/2014/main" id="{E6009590-B6D1-3A4E-B750-8AC72D466A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88" y="2152651"/>
            <a:ext cx="5899148" cy="2528207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81D3C24-4F1C-2B4D-9FCF-C95F3A5DCAB1}"/>
              </a:ext>
            </a:extLst>
          </p:cNvPr>
          <p:cNvSpPr txBox="1"/>
          <p:nvPr/>
        </p:nvSpPr>
        <p:spPr>
          <a:xfrm>
            <a:off x="868913" y="714814"/>
            <a:ext cx="164175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Age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9105A4E-E3E4-3944-8053-760A1294D3E2}"/>
              </a:ext>
            </a:extLst>
          </p:cNvPr>
          <p:cNvSpPr txBox="1"/>
          <p:nvPr/>
        </p:nvSpPr>
        <p:spPr>
          <a:xfrm>
            <a:off x="868913" y="3124806"/>
            <a:ext cx="164175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Gender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8966118-D5CB-C540-AE72-284860E32ECE}"/>
              </a:ext>
            </a:extLst>
          </p:cNvPr>
          <p:cNvSpPr txBox="1"/>
          <p:nvPr/>
        </p:nvSpPr>
        <p:spPr>
          <a:xfrm>
            <a:off x="1752701" y="4451798"/>
            <a:ext cx="81309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 err="1"/>
              <a:t>Woman</a:t>
            </a:r>
            <a:endParaRPr lang="nl-NL" sz="9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39C77C3-DF5F-3947-B58B-FD3E2B45E70F}"/>
              </a:ext>
            </a:extLst>
          </p:cNvPr>
          <p:cNvSpPr txBox="1"/>
          <p:nvPr/>
        </p:nvSpPr>
        <p:spPr>
          <a:xfrm>
            <a:off x="3463642" y="2122714"/>
            <a:ext cx="164175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350" dirty="0" err="1"/>
              <a:t>Car</a:t>
            </a:r>
            <a:r>
              <a:rPr lang="nl-NL" sz="1350" dirty="0"/>
              <a:t> is new or second hand?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E06D50D-12FB-E849-A43E-266DFC51D910}"/>
              </a:ext>
            </a:extLst>
          </p:cNvPr>
          <p:cNvSpPr txBox="1"/>
          <p:nvPr/>
        </p:nvSpPr>
        <p:spPr>
          <a:xfrm>
            <a:off x="3788230" y="4200507"/>
            <a:ext cx="356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New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042DD2B-DC4D-7749-ACFA-94F589F555DC}"/>
              </a:ext>
            </a:extLst>
          </p:cNvPr>
          <p:cNvSpPr txBox="1"/>
          <p:nvPr/>
        </p:nvSpPr>
        <p:spPr>
          <a:xfrm>
            <a:off x="4276729" y="4205952"/>
            <a:ext cx="763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Second hand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0C5F941-BFA9-E04B-9E16-25421CFA866A}"/>
              </a:ext>
            </a:extLst>
          </p:cNvPr>
          <p:cNvSpPr txBox="1"/>
          <p:nvPr/>
        </p:nvSpPr>
        <p:spPr>
          <a:xfrm>
            <a:off x="5912921" y="2177881"/>
            <a:ext cx="258882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350" dirty="0" err="1"/>
              <a:t>Who</a:t>
            </a:r>
            <a:r>
              <a:rPr lang="nl-NL" sz="1350" dirty="0"/>
              <a:t> </a:t>
            </a:r>
            <a:r>
              <a:rPr lang="nl-NL" sz="1350" dirty="0" err="1"/>
              <a:t>buys</a:t>
            </a:r>
            <a:r>
              <a:rPr lang="nl-NL" sz="1350" dirty="0"/>
              <a:t> </a:t>
            </a:r>
            <a:r>
              <a:rPr lang="nl-NL" sz="1350" dirty="0" err="1"/>
              <a:t>the</a:t>
            </a:r>
            <a:r>
              <a:rPr lang="nl-NL" sz="1350" dirty="0"/>
              <a:t> </a:t>
            </a:r>
            <a:r>
              <a:rPr lang="nl-NL" sz="1350" dirty="0" err="1"/>
              <a:t>car</a:t>
            </a:r>
            <a:r>
              <a:rPr lang="nl-NL" sz="1350" dirty="0"/>
              <a:t>?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76309D3-E082-D646-8192-ED8525DBE79B}"/>
              </a:ext>
            </a:extLst>
          </p:cNvPr>
          <p:cNvSpPr txBox="1"/>
          <p:nvPr/>
        </p:nvSpPr>
        <p:spPr>
          <a:xfrm>
            <a:off x="5736772" y="3874568"/>
            <a:ext cx="6814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Private </a:t>
            </a:r>
            <a:r>
              <a:rPr lang="nl-NL" sz="900" dirty="0" err="1"/>
              <a:t>buy</a:t>
            </a:r>
            <a:endParaRPr lang="nl-NL" sz="9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358E98F-66EA-C649-A965-A74E9183952F}"/>
              </a:ext>
            </a:extLst>
          </p:cNvPr>
          <p:cNvSpPr txBox="1"/>
          <p:nvPr/>
        </p:nvSpPr>
        <p:spPr>
          <a:xfrm>
            <a:off x="7022080" y="3874567"/>
            <a:ext cx="603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Business</a:t>
            </a:r>
          </a:p>
          <a:p>
            <a:pPr algn="ctr"/>
            <a:r>
              <a:rPr lang="nl-NL" sz="900" dirty="0" err="1"/>
              <a:t>buy</a:t>
            </a:r>
            <a:endParaRPr lang="nl-NL" sz="900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ECAD210-3B6B-CA4D-BC7B-9945DA9833D4}"/>
              </a:ext>
            </a:extLst>
          </p:cNvPr>
          <p:cNvSpPr txBox="1"/>
          <p:nvPr/>
        </p:nvSpPr>
        <p:spPr>
          <a:xfrm>
            <a:off x="7625893" y="3776598"/>
            <a:ext cx="6472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Business</a:t>
            </a:r>
          </a:p>
          <a:p>
            <a:pPr algn="ctr"/>
            <a:r>
              <a:rPr lang="nl-NL" sz="900" dirty="0"/>
              <a:t>Lease as </a:t>
            </a:r>
            <a:r>
              <a:rPr lang="nl-NL" sz="900" dirty="0" err="1"/>
              <a:t>an</a:t>
            </a:r>
            <a:r>
              <a:rPr lang="nl-NL" sz="900" dirty="0"/>
              <a:t> </a:t>
            </a:r>
            <a:r>
              <a:rPr lang="nl-NL" sz="900" dirty="0" err="1"/>
              <a:t>employer</a:t>
            </a:r>
            <a:endParaRPr lang="nl-NL" sz="9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3782B62-FC08-3E4A-AE34-DFB0552BE532}"/>
              </a:ext>
            </a:extLst>
          </p:cNvPr>
          <p:cNvSpPr txBox="1"/>
          <p:nvPr/>
        </p:nvSpPr>
        <p:spPr>
          <a:xfrm>
            <a:off x="8264666" y="3770406"/>
            <a:ext cx="73940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Business</a:t>
            </a:r>
          </a:p>
          <a:p>
            <a:pPr algn="ctr"/>
            <a:r>
              <a:rPr lang="nl-NL" sz="900" dirty="0"/>
              <a:t>Lease as </a:t>
            </a:r>
            <a:r>
              <a:rPr lang="nl-NL" sz="900" dirty="0" err="1"/>
              <a:t>an</a:t>
            </a:r>
            <a:r>
              <a:rPr lang="nl-NL" sz="900" dirty="0"/>
              <a:t> </a:t>
            </a:r>
            <a:r>
              <a:rPr lang="nl-NL" sz="900" dirty="0" err="1"/>
              <a:t>employeer</a:t>
            </a:r>
            <a:endParaRPr lang="nl-NL" sz="900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107B363A-64D7-324C-AF05-6FCAAE418FC4}"/>
              </a:ext>
            </a:extLst>
          </p:cNvPr>
          <p:cNvSpPr txBox="1"/>
          <p:nvPr/>
        </p:nvSpPr>
        <p:spPr>
          <a:xfrm>
            <a:off x="6730811" y="4368775"/>
            <a:ext cx="41011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New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42493CC2-0DC0-8646-B21A-EF204A71CF15}"/>
              </a:ext>
            </a:extLst>
          </p:cNvPr>
          <p:cNvSpPr txBox="1"/>
          <p:nvPr/>
        </p:nvSpPr>
        <p:spPr>
          <a:xfrm>
            <a:off x="7222494" y="4377025"/>
            <a:ext cx="87789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900" dirty="0"/>
              <a:t>Second hand</a:t>
            </a:r>
          </a:p>
        </p:txBody>
      </p:sp>
      <p:pic>
        <p:nvPicPr>
          <p:cNvPr id="23" name="Afbeelding 22" descr="Afbeelding met tekst, keukenapparaat&#10;&#10;Automatisch gegenereerde beschrijving">
            <a:extLst>
              <a:ext uri="{FF2B5EF4-FFF2-40B4-BE49-F238E27FC236}">
                <a16:creationId xmlns:a16="http://schemas.microsoft.com/office/drawing/2014/main" id="{4E574897-1D3B-EC47-9053-2FBAA840EE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843" y="153153"/>
            <a:ext cx="1133737" cy="1555477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32F4C1D-EDE3-0040-A6B4-935E099DDC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625" y="161305"/>
            <a:ext cx="4251266" cy="157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6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DA6B624-4DB8-DF43-A7E0-108A57E3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68EB0ED-2DA5-B944-A881-FAFEB9CC2F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7" y="-956642"/>
            <a:ext cx="8699126" cy="6710046"/>
          </a:xfrm>
          <a:prstGeom prst="rect">
            <a:avLst/>
          </a:prstGeom>
        </p:spPr>
      </p:pic>
      <p:pic>
        <p:nvPicPr>
          <p:cNvPr id="6" name="Afbeelding 5" descr="Vereniging Elektrische Rijders - voor die iedereen geïnteresseerd ...">
            <a:extLst>
              <a:ext uri="{FF2B5EF4-FFF2-40B4-BE49-F238E27FC236}">
                <a16:creationId xmlns:a16="http://schemas.microsoft.com/office/drawing/2014/main" id="{A603D26E-3F97-9F42-AB3D-5B83EBA229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6323" y="292024"/>
            <a:ext cx="825239" cy="3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685AA7A-5D8D-904E-B4E5-E4D55EF64A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42664"/>
            <a:ext cx="3107403" cy="2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6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39C16A7C-9321-6C4E-B588-72AE1A3CFAB8}"/>
              </a:ext>
            </a:extLst>
          </p:cNvPr>
          <p:cNvSpPr/>
          <p:nvPr/>
        </p:nvSpPr>
        <p:spPr>
          <a:xfrm>
            <a:off x="2003072" y="4561115"/>
            <a:ext cx="556914" cy="173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6AF5E5E-33BF-E04D-B3A1-397DCDCDEEED}"/>
              </a:ext>
            </a:extLst>
          </p:cNvPr>
          <p:cNvSpPr txBox="1"/>
          <p:nvPr/>
        </p:nvSpPr>
        <p:spPr>
          <a:xfrm>
            <a:off x="683568" y="683019"/>
            <a:ext cx="48245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Bottle</a:t>
            </a:r>
            <a:r>
              <a:rPr lang="nl-NL" b="1" dirty="0"/>
              <a:t> </a:t>
            </a:r>
            <a:r>
              <a:rPr lang="nl-NL" b="1" dirty="0" err="1"/>
              <a:t>necks</a:t>
            </a:r>
            <a:r>
              <a:rPr lang="nl-NL" b="1" dirty="0"/>
              <a:t> top 3 public </a:t>
            </a:r>
            <a:r>
              <a:rPr lang="nl-NL" b="1" dirty="0" err="1"/>
              <a:t>charging</a:t>
            </a:r>
            <a:r>
              <a:rPr lang="nl-NL" b="1" dirty="0"/>
              <a:t> Netherlands</a:t>
            </a:r>
            <a:endParaRPr lang="nl-NL" b="1" i="1" dirty="0"/>
          </a:p>
          <a:p>
            <a:endParaRPr lang="nl-NL" sz="1600" i="1" dirty="0"/>
          </a:p>
          <a:p>
            <a:pPr marL="342900" indent="-342900">
              <a:buFont typeface="+mj-lt"/>
              <a:buAutoNum type="arabicPeriod"/>
            </a:pP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enough</a:t>
            </a:r>
            <a:r>
              <a:rPr lang="nl-NL" sz="1600" dirty="0"/>
              <a:t> </a:t>
            </a:r>
            <a:r>
              <a:rPr lang="nl-NL" sz="1600" dirty="0" err="1"/>
              <a:t>charging</a:t>
            </a:r>
            <a:r>
              <a:rPr lang="nl-NL" sz="1600" dirty="0"/>
              <a:t> points (</a:t>
            </a:r>
            <a:r>
              <a:rPr lang="nl-NL" sz="1600" i="1" dirty="0"/>
              <a:t>in </a:t>
            </a:r>
            <a:r>
              <a:rPr lang="nl-NL" sz="1600" i="1" dirty="0" err="1"/>
              <a:t>almost</a:t>
            </a:r>
            <a:r>
              <a:rPr lang="nl-NL" sz="1600" i="1" dirty="0"/>
              <a:t> 40% of </a:t>
            </a:r>
            <a:r>
              <a:rPr lang="nl-NL" sz="1600" i="1" dirty="0" err="1"/>
              <a:t>all</a:t>
            </a:r>
            <a:r>
              <a:rPr lang="nl-NL" sz="1600" i="1" dirty="0"/>
              <a:t> </a:t>
            </a:r>
            <a:r>
              <a:rPr lang="nl-NL" sz="1600" i="1" dirty="0" err="1"/>
              <a:t>neighbourhoods</a:t>
            </a:r>
            <a:r>
              <a:rPr lang="nl-NL" sz="1600" i="1" dirty="0"/>
              <a:t> </a:t>
            </a:r>
            <a:r>
              <a:rPr lang="nl-NL" sz="1600" i="1" dirty="0" err="1"/>
              <a:t>there</a:t>
            </a:r>
            <a:r>
              <a:rPr lang="nl-NL" sz="1600" i="1" dirty="0"/>
              <a:t> is no </a:t>
            </a:r>
            <a:r>
              <a:rPr lang="nl-NL" sz="1600" i="1" dirty="0" err="1"/>
              <a:t>garanty</a:t>
            </a:r>
            <a:r>
              <a:rPr lang="nl-NL" sz="1600" i="1" dirty="0"/>
              <a:t> </a:t>
            </a:r>
            <a:r>
              <a:rPr lang="nl-NL" sz="1600" i="1" dirty="0" err="1"/>
              <a:t>for</a:t>
            </a:r>
            <a:r>
              <a:rPr lang="nl-NL" sz="1600" i="1" dirty="0"/>
              <a:t> public </a:t>
            </a:r>
            <a:r>
              <a:rPr lang="nl-NL" sz="1600" i="1" dirty="0" err="1"/>
              <a:t>charging</a:t>
            </a:r>
            <a:r>
              <a:rPr lang="nl-NL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Charge point is taken </a:t>
            </a:r>
            <a:r>
              <a:rPr lang="nl-NL" sz="1600" dirty="0" err="1"/>
              <a:t>by</a:t>
            </a:r>
            <a:r>
              <a:rPr lang="nl-NL" sz="1600" dirty="0"/>
              <a:t> ICE </a:t>
            </a:r>
            <a:r>
              <a:rPr lang="nl-NL" sz="1600" dirty="0" err="1"/>
              <a:t>car</a:t>
            </a:r>
            <a:r>
              <a:rPr lang="nl-NL" sz="1600" dirty="0"/>
              <a:t> of EV </a:t>
            </a:r>
            <a:r>
              <a:rPr lang="nl-NL" sz="1600" dirty="0" err="1"/>
              <a:t>that</a:t>
            </a:r>
            <a:r>
              <a:rPr lang="nl-NL" sz="1600" dirty="0"/>
              <a:t> is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charging</a:t>
            </a:r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nl-NL" sz="1600" dirty="0" err="1"/>
              <a:t>Charging</a:t>
            </a:r>
            <a:r>
              <a:rPr lang="nl-NL" sz="1600" dirty="0"/>
              <a:t> speed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dirty="0"/>
              <a:t>No </a:t>
            </a:r>
            <a:r>
              <a:rPr lang="nl-NL" sz="1600" dirty="0" err="1"/>
              <a:t>price</a:t>
            </a:r>
            <a:r>
              <a:rPr lang="nl-NL" sz="1600" dirty="0"/>
              <a:t> </a:t>
            </a:r>
            <a:r>
              <a:rPr lang="nl-NL" sz="1600" dirty="0" err="1"/>
              <a:t>transparancy</a:t>
            </a:r>
            <a:endParaRPr lang="nl-NL" sz="1600" dirty="0"/>
          </a:p>
          <a:p>
            <a:endParaRPr lang="nl-NL" b="1" i="1" dirty="0"/>
          </a:p>
          <a:p>
            <a:br>
              <a:rPr lang="en-US" sz="2100" dirty="0"/>
            </a:br>
            <a:endParaRPr lang="nl-NL" sz="2100" b="1" dirty="0">
              <a:solidFill>
                <a:srgbClr val="FFFFFF"/>
              </a:solidFill>
            </a:endParaRPr>
          </a:p>
        </p:txBody>
      </p:sp>
      <p:pic>
        <p:nvPicPr>
          <p:cNvPr id="11" name="Afbeelding 10" descr="Schermafbeelding 2019-06-05 om 10.16.49.png">
            <a:extLst>
              <a:ext uri="{FF2B5EF4-FFF2-40B4-BE49-F238E27FC236}">
                <a16:creationId xmlns:a16="http://schemas.microsoft.com/office/drawing/2014/main" id="{496DE415-B456-C04E-853B-129E21787F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921" y="2571750"/>
            <a:ext cx="2985423" cy="22809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9E8B10A-6162-2F4D-9EBF-E6389693BE82}"/>
              </a:ext>
            </a:extLst>
          </p:cNvPr>
          <p:cNvSpPr/>
          <p:nvPr/>
        </p:nvSpPr>
        <p:spPr>
          <a:xfrm>
            <a:off x="838200" y="2982685"/>
            <a:ext cx="4288972" cy="446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2F2AEE5-4F75-7B43-896B-D8ED1693D51A}"/>
              </a:ext>
            </a:extLst>
          </p:cNvPr>
          <p:cNvSpPr/>
          <p:nvPr/>
        </p:nvSpPr>
        <p:spPr>
          <a:xfrm>
            <a:off x="4055743" y="4587926"/>
            <a:ext cx="1049657" cy="141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D908641-26D5-F842-A5A6-B8A38E0A26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90" y="268549"/>
            <a:ext cx="3107403" cy="236887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00F1218D-0294-CF48-B9A5-F22FBA587A02}"/>
              </a:ext>
            </a:extLst>
          </p:cNvPr>
          <p:cNvSpPr/>
          <p:nvPr/>
        </p:nvSpPr>
        <p:spPr>
          <a:xfrm>
            <a:off x="5851930" y="1375516"/>
            <a:ext cx="310740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Most EV-drivers have a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clear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charging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50% charges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whenever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endParaRPr lang="nl-NL" sz="1100" i="1" dirty="0">
              <a:latin typeface="RijksoverheidSansHeadingTT" panose="020B0503040202060203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Almost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25 %  drives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until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approx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15%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then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25%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doesn’t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have a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charging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i="1" dirty="0" err="1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pattern</a:t>
            </a:r>
            <a:r>
              <a:rPr lang="nl-NL" sz="1100" i="1" dirty="0"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nl-NL" sz="1100" i="1" dirty="0"/>
          </a:p>
        </p:txBody>
      </p:sp>
    </p:spTree>
    <p:extLst>
      <p:ext uri="{BB962C8B-B14F-4D97-AF65-F5344CB8AC3E}">
        <p14:creationId xmlns:p14="http://schemas.microsoft.com/office/powerpoint/2010/main" val="82926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3865725-AF5B-5240-8881-74EE3555E6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7" y="1635646"/>
            <a:ext cx="7911093" cy="333396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56F71B-9BB3-9F44-B7E2-37BD36BC9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90" y="268549"/>
            <a:ext cx="3107403" cy="2368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0192DC2-9FAE-B543-AE53-D45A1066A6FE}"/>
              </a:ext>
            </a:extLst>
          </p:cNvPr>
          <p:cNvSpPr txBox="1"/>
          <p:nvPr/>
        </p:nvSpPr>
        <p:spPr>
          <a:xfrm>
            <a:off x="7363053" y="588210"/>
            <a:ext cx="1629508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Laden algemeen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70E0D15-940E-DB4F-9974-2AA39500760D}"/>
              </a:ext>
            </a:extLst>
          </p:cNvPr>
          <p:cNvSpPr/>
          <p:nvPr/>
        </p:nvSpPr>
        <p:spPr>
          <a:xfrm>
            <a:off x="900999" y="1098688"/>
            <a:ext cx="3803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do EV-drivers plug in?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24347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1E1ED8ED-D1B3-493E-939B-27973A320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605181"/>
              </p:ext>
            </p:extLst>
          </p:nvPr>
        </p:nvGraphicFramePr>
        <p:xfrm>
          <a:off x="933988" y="650154"/>
          <a:ext cx="4130382" cy="384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4D28B7D9-9A61-5B4E-9DB5-B94CBC47BD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90" y="268549"/>
            <a:ext cx="3107403" cy="236887"/>
          </a:xfrm>
          <a:prstGeom prst="rect">
            <a:avLst/>
          </a:prstGeom>
        </p:spPr>
      </p:pic>
      <p:pic>
        <p:nvPicPr>
          <p:cNvPr id="5" name="Afbeelding 4" descr="Afbeelding met zonnecel, buiten, outdoor-object, blauw&#10;&#10;Automatisch gegenereerde beschrijving">
            <a:extLst>
              <a:ext uri="{FF2B5EF4-FFF2-40B4-BE49-F238E27FC236}">
                <a16:creationId xmlns:a16="http://schemas.microsoft.com/office/drawing/2014/main" id="{D1B09A92-83F1-8A45-B3AB-175B06C9BB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697" y="698035"/>
            <a:ext cx="3144396" cy="187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2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ABDD48F-206A-A640-A579-3FADC67F4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31" y="1264469"/>
            <a:ext cx="4521200" cy="3429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014B1B9-EDFB-6748-BEE1-0F29B0E1B8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690" y="268549"/>
            <a:ext cx="3107403" cy="2368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3C91D29-BECC-504F-965D-3A3D9FA47193}"/>
              </a:ext>
            </a:extLst>
          </p:cNvPr>
          <p:cNvSpPr txBox="1"/>
          <p:nvPr/>
        </p:nvSpPr>
        <p:spPr>
          <a:xfrm>
            <a:off x="7363053" y="588210"/>
            <a:ext cx="162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Fastcharging</a:t>
            </a:r>
            <a:endParaRPr lang="nl-NL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3FB903C-2689-9640-8547-A1C7A5D88062}"/>
              </a:ext>
            </a:extLst>
          </p:cNvPr>
          <p:cNvSpPr/>
          <p:nvPr/>
        </p:nvSpPr>
        <p:spPr>
          <a:xfrm>
            <a:off x="726831" y="451858"/>
            <a:ext cx="3106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69% of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EV-rijders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uses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fastcharger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, 31% never</a:t>
            </a:r>
            <a:endParaRPr lang="nl-NL" i="1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C59553A-B2FD-C44E-BFDA-923544FD96BB}"/>
              </a:ext>
            </a:extLst>
          </p:cNvPr>
          <p:cNvSpPr/>
          <p:nvPr/>
        </p:nvSpPr>
        <p:spPr>
          <a:xfrm>
            <a:off x="899592" y="1366641"/>
            <a:ext cx="400158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How long do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charge at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600" i="1" dirty="0" err="1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fastcharger</a:t>
            </a:r>
            <a:r>
              <a:rPr lang="nl-NL" sz="1600" i="1" dirty="0">
                <a:solidFill>
                  <a:srgbClr val="2C307E"/>
                </a:solidFill>
                <a:latin typeface="RijksoverheidSansHeadingTT" panose="020B0503040202060203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nl-NL" i="1" dirty="0"/>
          </a:p>
        </p:txBody>
      </p:sp>
      <p:sp>
        <p:nvSpPr>
          <p:cNvPr id="9" name="Tekstvak 1">
            <a:extLst>
              <a:ext uri="{FF2B5EF4-FFF2-40B4-BE49-F238E27FC236}">
                <a16:creationId xmlns:a16="http://schemas.microsoft.com/office/drawing/2014/main" id="{E0D72A22-F43C-F74C-A564-6AAB187102BF}"/>
              </a:ext>
            </a:extLst>
          </p:cNvPr>
          <p:cNvSpPr txBox="1"/>
          <p:nvPr/>
        </p:nvSpPr>
        <p:spPr>
          <a:xfrm>
            <a:off x="2123335" y="3731334"/>
            <a:ext cx="1728192" cy="26541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 err="1">
                <a:solidFill>
                  <a:srgbClr val="002060"/>
                </a:solidFill>
              </a:rPr>
              <a:t>Less</a:t>
            </a:r>
            <a:r>
              <a:rPr lang="nl-NL" sz="1100" dirty="0">
                <a:solidFill>
                  <a:srgbClr val="002060"/>
                </a:solidFill>
              </a:rPr>
              <a:t> </a:t>
            </a:r>
            <a:r>
              <a:rPr lang="nl-NL" sz="1100" dirty="0" err="1">
                <a:solidFill>
                  <a:srgbClr val="002060"/>
                </a:solidFill>
              </a:rPr>
              <a:t>then</a:t>
            </a:r>
            <a:r>
              <a:rPr lang="nl-NL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10minutes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sz="1100" dirty="0">
              <a:solidFill>
                <a:srgbClr val="002060"/>
              </a:solidFill>
            </a:endParaRPr>
          </a:p>
        </p:txBody>
      </p:sp>
      <p:sp>
        <p:nvSpPr>
          <p:cNvPr id="10" name="Tekstvak 1">
            <a:extLst>
              <a:ext uri="{FF2B5EF4-FFF2-40B4-BE49-F238E27FC236}">
                <a16:creationId xmlns:a16="http://schemas.microsoft.com/office/drawing/2014/main" id="{1379186B-FE0E-C449-99C6-DF88BDB55DFF}"/>
              </a:ext>
            </a:extLst>
          </p:cNvPr>
          <p:cNvSpPr txBox="1"/>
          <p:nvPr/>
        </p:nvSpPr>
        <p:spPr>
          <a:xfrm>
            <a:off x="2123335" y="4034530"/>
            <a:ext cx="1845811" cy="26541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 err="1">
                <a:solidFill>
                  <a:srgbClr val="002060"/>
                </a:solidFill>
              </a:rPr>
              <a:t>Between</a:t>
            </a:r>
            <a:r>
              <a:rPr lang="nl-NL" sz="1100" dirty="0">
                <a:solidFill>
                  <a:srgbClr val="002060"/>
                </a:solidFill>
              </a:rPr>
              <a:t> 10 </a:t>
            </a:r>
            <a:r>
              <a:rPr lang="nl-NL" sz="1100" dirty="0" err="1">
                <a:solidFill>
                  <a:srgbClr val="002060"/>
                </a:solidFill>
              </a:rPr>
              <a:t>and</a:t>
            </a:r>
            <a:r>
              <a:rPr lang="nl-NL" sz="1100" dirty="0">
                <a:solidFill>
                  <a:srgbClr val="002060"/>
                </a:solidFill>
              </a:rPr>
              <a:t> 20 minutes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sz="1100" dirty="0">
              <a:solidFill>
                <a:srgbClr val="002060"/>
              </a:solidFill>
            </a:endParaRPr>
          </a:p>
        </p:txBody>
      </p:sp>
      <p:sp>
        <p:nvSpPr>
          <p:cNvPr id="11" name="Tekstvak 1">
            <a:extLst>
              <a:ext uri="{FF2B5EF4-FFF2-40B4-BE49-F238E27FC236}">
                <a16:creationId xmlns:a16="http://schemas.microsoft.com/office/drawing/2014/main" id="{8F66634C-8180-4F4D-ACBD-72722EF9B1F8}"/>
              </a:ext>
            </a:extLst>
          </p:cNvPr>
          <p:cNvSpPr txBox="1"/>
          <p:nvPr/>
        </p:nvSpPr>
        <p:spPr>
          <a:xfrm>
            <a:off x="2123335" y="4346431"/>
            <a:ext cx="1728192" cy="26541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dirty="0">
                <a:solidFill>
                  <a:srgbClr val="002060"/>
                </a:solidFill>
              </a:rPr>
              <a:t>More </a:t>
            </a:r>
            <a:r>
              <a:rPr lang="nl-NL" sz="1100" dirty="0" err="1">
                <a:solidFill>
                  <a:srgbClr val="002060"/>
                </a:solidFill>
              </a:rPr>
              <a:t>than</a:t>
            </a:r>
            <a:r>
              <a:rPr lang="nl-NL" sz="1100" dirty="0">
                <a:solidFill>
                  <a:srgbClr val="002060"/>
                </a:solidFill>
              </a:rPr>
              <a:t> 20 minutes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endParaRPr lang="nl-NL" sz="1100" dirty="0">
              <a:solidFill>
                <a:srgbClr val="00206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F5B481-3328-924B-A749-FC2EC5B7A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792" y="1347999"/>
            <a:ext cx="3524250" cy="22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1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6-05 om 11.00.1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1" y="0"/>
            <a:ext cx="6408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E88CF01-431C-4C9B-8570-32061FF6E7FC}"/>
              </a:ext>
            </a:extLst>
          </p:cNvPr>
          <p:cNvSpPr txBox="1">
            <a:spLocks/>
          </p:cNvSpPr>
          <p:nvPr/>
        </p:nvSpPr>
        <p:spPr>
          <a:xfrm>
            <a:off x="662156" y="457706"/>
            <a:ext cx="7904975" cy="745236"/>
          </a:xfrm>
          <a:prstGeom prst="rect">
            <a:avLst/>
          </a:prstGeom>
        </p:spPr>
        <p:txBody>
          <a:bodyPr lIns="71319" tIns="35660" rIns="71319" bIns="3566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713187">
              <a:defRPr/>
            </a:pPr>
            <a:r>
              <a:rPr lang="nl-NL" sz="2200" dirty="0">
                <a:solidFill>
                  <a:srgbClr val="2099D7"/>
                </a:solidFill>
              </a:rPr>
              <a:t>Next step: </a:t>
            </a:r>
            <a:r>
              <a:rPr lang="nl-NL" sz="2200" dirty="0" err="1">
                <a:solidFill>
                  <a:srgbClr val="2099D7"/>
                </a:solidFill>
              </a:rPr>
              <a:t>the</a:t>
            </a:r>
            <a:r>
              <a:rPr lang="nl-NL" sz="2200" dirty="0">
                <a:solidFill>
                  <a:srgbClr val="2099D7"/>
                </a:solidFill>
              </a:rPr>
              <a:t> </a:t>
            </a:r>
            <a:r>
              <a:rPr lang="nl-NL" sz="2200" dirty="0" err="1">
                <a:solidFill>
                  <a:srgbClr val="2099D7"/>
                </a:solidFill>
              </a:rPr>
              <a:t>installation</a:t>
            </a:r>
            <a:r>
              <a:rPr lang="nl-NL" sz="2200" dirty="0">
                <a:solidFill>
                  <a:srgbClr val="2099D7"/>
                </a:solidFill>
              </a:rPr>
              <a:t> of 500-1000 </a:t>
            </a:r>
            <a:r>
              <a:rPr lang="nl-NL" sz="2200" dirty="0" err="1">
                <a:solidFill>
                  <a:srgbClr val="2099D7"/>
                </a:solidFill>
              </a:rPr>
              <a:t>chargers</a:t>
            </a:r>
            <a:r>
              <a:rPr lang="nl-NL" sz="2200" dirty="0">
                <a:solidFill>
                  <a:srgbClr val="2099D7"/>
                </a:solidFill>
              </a:rPr>
              <a:t> per </a:t>
            </a:r>
            <a:r>
              <a:rPr lang="nl-NL" sz="2200" dirty="0" err="1">
                <a:solidFill>
                  <a:srgbClr val="2099D7"/>
                </a:solidFill>
              </a:rPr>
              <a:t>day</a:t>
            </a:r>
            <a:endParaRPr lang="nl-NL" sz="2200" dirty="0">
              <a:solidFill>
                <a:srgbClr val="2099D7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35C726-9D1D-4273-A4EE-3DF3A65642C9}"/>
              </a:ext>
            </a:extLst>
          </p:cNvPr>
          <p:cNvSpPr txBox="1"/>
          <p:nvPr/>
        </p:nvSpPr>
        <p:spPr>
          <a:xfrm>
            <a:off x="553702" y="3852478"/>
            <a:ext cx="1754372" cy="241294"/>
          </a:xfrm>
          <a:prstGeom prst="rect">
            <a:avLst/>
          </a:prstGeom>
          <a:noFill/>
        </p:spPr>
        <p:txBody>
          <a:bodyPr wrap="square" lIns="71319" tIns="35660" rIns="71319" bIns="35660" rtlCol="0">
            <a:spAutoFit/>
          </a:bodyPr>
          <a:lstStyle/>
          <a:p>
            <a:pPr defTabSz="713187"/>
            <a:r>
              <a:rPr lang="nl-NL" sz="1100" b="1" dirty="0">
                <a:solidFill>
                  <a:srgbClr val="1D1D1D"/>
                </a:solidFill>
                <a:latin typeface="Segoe UI"/>
              </a:rPr>
              <a:t>Source: NU.nl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48C5CD-5280-4484-BBD6-7B586DD5E0F3}"/>
              </a:ext>
            </a:extLst>
          </p:cNvPr>
          <p:cNvSpPr txBox="1"/>
          <p:nvPr/>
        </p:nvSpPr>
        <p:spPr>
          <a:xfrm>
            <a:off x="3580368" y="1797230"/>
            <a:ext cx="4556573" cy="1457011"/>
          </a:xfrm>
          <a:prstGeom prst="rect">
            <a:avLst/>
          </a:prstGeom>
          <a:solidFill>
            <a:schemeClr val="bg1"/>
          </a:solidFill>
        </p:spPr>
        <p:txBody>
          <a:bodyPr wrap="square" lIns="71319" tIns="35660" rIns="71319" bIns="35660" rtlCol="0">
            <a:spAutoFit/>
          </a:bodyPr>
          <a:lstStyle/>
          <a:p>
            <a:pPr algn="ctr" defTabSz="713187"/>
            <a:r>
              <a:rPr lang="nl-NL" sz="1400" dirty="0">
                <a:solidFill>
                  <a:srgbClr val="1D1D1D"/>
                </a:solidFill>
                <a:latin typeface="Segoe UI"/>
              </a:rPr>
              <a:t>Dutch National mobility community RAI:</a:t>
            </a:r>
          </a:p>
          <a:p>
            <a:pPr algn="ctr" defTabSz="713187"/>
            <a:endParaRPr lang="nl-NL" sz="1900" b="1" dirty="0">
              <a:solidFill>
                <a:srgbClr val="1D1D1D"/>
              </a:solidFill>
              <a:latin typeface="Segoe UI"/>
            </a:endParaRPr>
          </a:p>
          <a:p>
            <a:pPr algn="ctr" defTabSz="713187"/>
            <a:r>
              <a:rPr lang="nl-NL" sz="1900" b="1" dirty="0">
                <a:solidFill>
                  <a:srgbClr val="1D1D1D"/>
                </a:solidFill>
                <a:latin typeface="Segoe UI"/>
              </a:rPr>
              <a:t>‘</a:t>
            </a:r>
            <a:r>
              <a:rPr lang="nl-NL" sz="1900" b="1" dirty="0" err="1">
                <a:solidFill>
                  <a:srgbClr val="1D1D1D"/>
                </a:solidFill>
                <a:latin typeface="Segoe UI"/>
              </a:rPr>
              <a:t>Before</a:t>
            </a:r>
            <a:r>
              <a:rPr lang="nl-NL" sz="1900" b="1" dirty="0">
                <a:solidFill>
                  <a:srgbClr val="1D1D1D"/>
                </a:solidFill>
                <a:latin typeface="Segoe UI"/>
              </a:rPr>
              <a:t> 2030, The Netherlands </a:t>
            </a:r>
            <a:r>
              <a:rPr lang="nl-NL" sz="1900" b="1" dirty="0" err="1">
                <a:solidFill>
                  <a:srgbClr val="1D1D1D"/>
                </a:solidFill>
                <a:latin typeface="Segoe UI"/>
              </a:rPr>
              <a:t>needs</a:t>
            </a:r>
            <a:r>
              <a:rPr lang="nl-NL" sz="1900" b="1" dirty="0">
                <a:solidFill>
                  <a:srgbClr val="1D1D1D"/>
                </a:solidFill>
                <a:latin typeface="Segoe UI"/>
              </a:rPr>
              <a:t> </a:t>
            </a:r>
          </a:p>
          <a:p>
            <a:pPr algn="ctr" defTabSz="713187"/>
            <a:r>
              <a:rPr lang="nl-NL" sz="1900" b="1" dirty="0">
                <a:solidFill>
                  <a:srgbClr val="1D1D1D"/>
                </a:solidFill>
                <a:latin typeface="Segoe UI"/>
              </a:rPr>
              <a:t>3 </a:t>
            </a:r>
            <a:r>
              <a:rPr lang="nl-NL" sz="1900" b="1" dirty="0" err="1">
                <a:solidFill>
                  <a:srgbClr val="1D1D1D"/>
                </a:solidFill>
                <a:latin typeface="Segoe UI"/>
              </a:rPr>
              <a:t>million</a:t>
            </a:r>
            <a:r>
              <a:rPr lang="nl-NL" sz="1900" b="1" dirty="0">
                <a:solidFill>
                  <a:srgbClr val="1D1D1D"/>
                </a:solidFill>
                <a:latin typeface="Segoe UI"/>
              </a:rPr>
              <a:t> extra </a:t>
            </a:r>
            <a:r>
              <a:rPr lang="nl-NL" sz="1900" b="1" dirty="0" err="1">
                <a:solidFill>
                  <a:srgbClr val="1D1D1D"/>
                </a:solidFill>
                <a:latin typeface="Segoe UI"/>
              </a:rPr>
              <a:t>charging</a:t>
            </a:r>
            <a:r>
              <a:rPr lang="nl-NL" sz="1900" b="1" dirty="0">
                <a:solidFill>
                  <a:srgbClr val="1D1D1D"/>
                </a:solidFill>
                <a:latin typeface="Segoe UI"/>
              </a:rPr>
              <a:t> stations’ </a:t>
            </a:r>
          </a:p>
          <a:p>
            <a:pPr algn="ctr" defTabSz="713187"/>
            <a:endParaRPr lang="nl-NL" sz="1900" b="1" dirty="0">
              <a:solidFill>
                <a:srgbClr val="1D1D1D"/>
              </a:solidFill>
              <a:latin typeface="Segoe U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052E07-55CD-441B-94D6-ADA6CD473B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23" y="1471118"/>
            <a:ext cx="2208639" cy="23813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6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636E79-0F7A-1F46-9D94-BB34740691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-16467"/>
            <a:ext cx="73025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1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41A0AA4-0C98-A24E-AC94-DB23F61B2D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293987"/>
            <a:ext cx="2098952" cy="25512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518BEF9-1BDA-344B-B53B-74734F58AD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139702"/>
            <a:ext cx="2423921" cy="2859782"/>
          </a:xfrm>
          <a:prstGeom prst="rect">
            <a:avLst/>
          </a:prstGeom>
        </p:spPr>
      </p:pic>
      <p:pic>
        <p:nvPicPr>
          <p:cNvPr id="8" name="Afbeelding 7" descr="Afbeelding met tekst, persoon, mensen, schermafbeelding&#10;&#10;Automatisch gegenereerde beschrijving">
            <a:extLst>
              <a:ext uri="{FF2B5EF4-FFF2-40B4-BE49-F238E27FC236}">
                <a16:creationId xmlns:a16="http://schemas.microsoft.com/office/drawing/2014/main" id="{AC522E84-6BC1-FD40-A950-C4ED65D1FC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2" y="118089"/>
            <a:ext cx="1936975" cy="1944216"/>
          </a:xfrm>
          <a:prstGeom prst="rect">
            <a:avLst/>
          </a:prstGeom>
        </p:spPr>
      </p:pic>
      <p:pic>
        <p:nvPicPr>
          <p:cNvPr id="10" name="Afbeelding 9" descr="Afbeelding met lucht, buiten&#10;&#10;Automatisch gegenereerde beschrijving">
            <a:extLst>
              <a:ext uri="{FF2B5EF4-FFF2-40B4-BE49-F238E27FC236}">
                <a16:creationId xmlns:a16="http://schemas.microsoft.com/office/drawing/2014/main" id="{08D44FA3-679F-9948-A9E8-06F9E0810B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039435"/>
            <a:ext cx="3451426" cy="2475408"/>
          </a:xfrm>
          <a:prstGeom prst="rect">
            <a:avLst/>
          </a:prstGeom>
        </p:spPr>
      </p:pic>
      <p:pic>
        <p:nvPicPr>
          <p:cNvPr id="14" name="Afbeelding 13" descr="Afbeelding met tekst, buiten, lucht, auto&#10;&#10;Automatisch gegenereerde beschrijving">
            <a:extLst>
              <a:ext uri="{FF2B5EF4-FFF2-40B4-BE49-F238E27FC236}">
                <a16:creationId xmlns:a16="http://schemas.microsoft.com/office/drawing/2014/main" id="{482D207A-9FAE-F141-9D7A-D26743823F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-10"/>
            <a:ext cx="4932040" cy="2008148"/>
          </a:xfrm>
          <a:prstGeom prst="rect">
            <a:avLst/>
          </a:prstGeom>
        </p:spPr>
      </p:pic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2E914677-0664-D44E-A6A6-18424E306E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916" y="118089"/>
            <a:ext cx="3405717" cy="10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2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19 om 19.27.0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52"/>
            <a:ext cx="11427744" cy="51872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255873" y="1041656"/>
            <a:ext cx="5258566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solidFill>
                  <a:srgbClr val="FFFFFF"/>
                </a:solidFill>
              </a:rPr>
              <a:t>Vereniging Elektrische Rijders</a:t>
            </a:r>
          </a:p>
          <a:p>
            <a:pPr marL="457200" indent="-457200">
              <a:buFont typeface="Arial"/>
              <a:buChar char="•"/>
            </a:pPr>
            <a:r>
              <a:rPr lang="nl-NL" sz="2800" b="1" dirty="0">
                <a:solidFill>
                  <a:srgbClr val="FFFFFF"/>
                </a:solidFill>
              </a:rPr>
              <a:t>The </a:t>
            </a:r>
            <a:r>
              <a:rPr lang="nl-NL" sz="2800" b="1" dirty="0" err="1">
                <a:solidFill>
                  <a:srgbClr val="FFFFFF"/>
                </a:solidFill>
              </a:rPr>
              <a:t>voice</a:t>
            </a:r>
            <a:r>
              <a:rPr lang="nl-NL" sz="2800" b="1" dirty="0">
                <a:solidFill>
                  <a:srgbClr val="FFFFFF"/>
                </a:solidFill>
              </a:rPr>
              <a:t> of </a:t>
            </a:r>
            <a:r>
              <a:rPr lang="nl-NL" sz="2800" b="1" dirty="0" err="1">
                <a:solidFill>
                  <a:srgbClr val="FFFFFF"/>
                </a:solidFill>
              </a:rPr>
              <a:t>the</a:t>
            </a:r>
            <a:r>
              <a:rPr lang="nl-NL" sz="2800" b="1" dirty="0">
                <a:solidFill>
                  <a:srgbClr val="FFFFFF"/>
                </a:solidFill>
              </a:rPr>
              <a:t> EV driver</a:t>
            </a:r>
          </a:p>
          <a:p>
            <a:pPr marL="457200" indent="-457200">
              <a:buFont typeface="Arial"/>
              <a:buChar char="•"/>
            </a:pPr>
            <a:r>
              <a:rPr lang="nl-NL" sz="2800" b="1" dirty="0" err="1">
                <a:solidFill>
                  <a:srgbClr val="FFFFFF"/>
                </a:solidFill>
              </a:rPr>
              <a:t>Since</a:t>
            </a:r>
            <a:r>
              <a:rPr lang="nl-NL" sz="2800" b="1" dirty="0">
                <a:solidFill>
                  <a:srgbClr val="FFFFFF"/>
                </a:solidFill>
              </a:rPr>
              <a:t> 2015</a:t>
            </a:r>
          </a:p>
          <a:p>
            <a:pPr marL="457200" indent="-457200">
              <a:buFont typeface="Arial"/>
              <a:buChar char="•"/>
            </a:pPr>
            <a:r>
              <a:rPr lang="nl-NL" sz="2800" b="1" dirty="0">
                <a:solidFill>
                  <a:srgbClr val="FFFFFF"/>
                </a:solidFill>
              </a:rPr>
              <a:t>8000 members &amp; </a:t>
            </a:r>
            <a:r>
              <a:rPr lang="nl-NL" sz="2800" b="1" dirty="0" err="1">
                <a:solidFill>
                  <a:srgbClr val="FFFFFF"/>
                </a:solidFill>
              </a:rPr>
              <a:t>growing</a:t>
            </a:r>
            <a:endParaRPr lang="nl-NL" sz="2800" b="1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l-NL" sz="2800" b="1" dirty="0">
                <a:solidFill>
                  <a:srgbClr val="FFFFFF"/>
                </a:solidFill>
              </a:rPr>
              <a:t>Non </a:t>
            </a:r>
            <a:r>
              <a:rPr lang="nl-NL" sz="2800" b="1" dirty="0" err="1">
                <a:solidFill>
                  <a:srgbClr val="FFFFFF"/>
                </a:solidFill>
              </a:rPr>
              <a:t>for</a:t>
            </a:r>
            <a:r>
              <a:rPr lang="nl-NL" sz="2800" b="1" dirty="0">
                <a:solidFill>
                  <a:srgbClr val="FFFFFF"/>
                </a:solidFill>
              </a:rPr>
              <a:t> </a:t>
            </a:r>
            <a:r>
              <a:rPr lang="nl-NL" sz="2800" b="1" dirty="0" err="1">
                <a:solidFill>
                  <a:srgbClr val="FFFFFF"/>
                </a:solidFill>
              </a:rPr>
              <a:t>profit</a:t>
            </a:r>
            <a:endParaRPr lang="nl-NL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7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8-07-05 om 11.58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" y="283785"/>
            <a:ext cx="2451100" cy="762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092292" y="283785"/>
            <a:ext cx="536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Wat gaan we vandaag doen?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85800" y="1432064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nl-NL" sz="2400" dirty="0"/>
          </a:p>
          <a:p>
            <a:r>
              <a:rPr lang="nl-NL" sz="2400" dirty="0" err="1">
                <a:solidFill>
                  <a:schemeClr val="bg1"/>
                </a:solidFill>
              </a:rPr>
              <a:t>Almost</a:t>
            </a:r>
            <a:r>
              <a:rPr lang="nl-NL" sz="2400" dirty="0">
                <a:solidFill>
                  <a:schemeClr val="bg1"/>
                </a:solidFill>
              </a:rPr>
              <a:t> 4000 members</a:t>
            </a:r>
          </a:p>
          <a:p>
            <a:r>
              <a:rPr lang="nl-NL" sz="2400" dirty="0">
                <a:solidFill>
                  <a:schemeClr val="bg1"/>
                </a:solidFill>
              </a:rPr>
              <a:t>Active </a:t>
            </a:r>
            <a:r>
              <a:rPr lang="nl-NL" sz="2400" dirty="0" err="1">
                <a:solidFill>
                  <a:schemeClr val="bg1"/>
                </a:solidFill>
              </a:rPr>
              <a:t>Facebook</a:t>
            </a:r>
            <a:r>
              <a:rPr lang="nl-NL" sz="2400" dirty="0">
                <a:solidFill>
                  <a:schemeClr val="bg1"/>
                </a:solidFill>
              </a:rPr>
              <a:t> community (1500 members)</a:t>
            </a:r>
          </a:p>
          <a:p>
            <a:endParaRPr lang="nl-NL" sz="2400" dirty="0"/>
          </a:p>
        </p:txBody>
      </p:sp>
      <p:pic>
        <p:nvPicPr>
          <p:cNvPr id="2" name="Afbeelding 1" descr="Schermafbeelding 2019-03-19 om 19.36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489" y="0"/>
            <a:ext cx="9714978" cy="621440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255874" y="829826"/>
            <a:ext cx="4411848" cy="267765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sz="2800" b="1" u="sng" dirty="0" err="1">
                <a:solidFill>
                  <a:srgbClr val="FFFFFF"/>
                </a:solidFill>
              </a:rPr>
              <a:t>What</a:t>
            </a:r>
            <a:r>
              <a:rPr lang="nl-NL" sz="2800" b="1" u="sng" dirty="0">
                <a:solidFill>
                  <a:srgbClr val="FFFFFF"/>
                </a:solidFill>
              </a:rPr>
              <a:t> do we do?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>
                <a:solidFill>
                  <a:srgbClr val="FFFFFF"/>
                </a:solidFill>
              </a:rPr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>
                <a:solidFill>
                  <a:srgbClr val="FFFFFF"/>
                </a:solidFill>
              </a:rPr>
              <a:t>Community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b="1" dirty="0">
                <a:solidFill>
                  <a:srgbClr val="FFFFFF"/>
                </a:solidFill>
              </a:rPr>
              <a:t>Lobby </a:t>
            </a:r>
          </a:p>
          <a:p>
            <a:r>
              <a:rPr lang="nl-NL" sz="2800" b="1" i="1" dirty="0">
                <a:solidFill>
                  <a:srgbClr val="FFFFFF"/>
                </a:solidFill>
              </a:rPr>
              <a:t>(</a:t>
            </a:r>
            <a:r>
              <a:rPr lang="nl-NL" sz="2800" b="1" i="1" dirty="0" err="1">
                <a:solidFill>
                  <a:srgbClr val="FFFFFF"/>
                </a:solidFill>
              </a:rPr>
              <a:t>national</a:t>
            </a:r>
            <a:r>
              <a:rPr lang="nl-NL" sz="2800" b="1" i="1" dirty="0">
                <a:solidFill>
                  <a:srgbClr val="FFFFFF"/>
                </a:solidFill>
              </a:rPr>
              <a:t> &amp; </a:t>
            </a:r>
            <a:r>
              <a:rPr lang="nl-NL" sz="2800" b="1" i="1" dirty="0" err="1">
                <a:solidFill>
                  <a:srgbClr val="FFFFFF"/>
                </a:solidFill>
              </a:rPr>
              <a:t>local</a:t>
            </a:r>
            <a:r>
              <a:rPr lang="nl-NL" sz="2800" b="1" i="1" dirty="0">
                <a:solidFill>
                  <a:srgbClr val="FFFFFF"/>
                </a:solidFill>
              </a:rPr>
              <a:t>, </a:t>
            </a:r>
          </a:p>
          <a:p>
            <a:r>
              <a:rPr lang="nl-NL" sz="2800" b="1" i="1" dirty="0">
                <a:solidFill>
                  <a:srgbClr val="FFFFFF"/>
                </a:solidFill>
              </a:rPr>
              <a:t>media &amp; </a:t>
            </a:r>
            <a:r>
              <a:rPr lang="nl-NL" sz="2800" b="1" i="1" dirty="0" err="1">
                <a:solidFill>
                  <a:srgbClr val="FFFFFF"/>
                </a:solidFill>
              </a:rPr>
              <a:t>politics</a:t>
            </a:r>
            <a:r>
              <a:rPr lang="nl-NL" sz="2800" b="1" i="1" dirty="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86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Schermafbeelding 2018-06-18 om 4.42.0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648" y="0"/>
            <a:ext cx="10441160" cy="51435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2283718"/>
            <a:ext cx="5258566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FFFF"/>
                </a:solidFill>
              </a:rPr>
              <a:t>The </a:t>
            </a:r>
            <a:r>
              <a:rPr lang="nl-NL" sz="2800" b="1" dirty="0" err="1">
                <a:solidFill>
                  <a:srgbClr val="FFFFFF"/>
                </a:solidFill>
              </a:rPr>
              <a:t>situation</a:t>
            </a:r>
            <a:r>
              <a:rPr lang="nl-NL" sz="2800" b="1" dirty="0">
                <a:solidFill>
                  <a:srgbClr val="FFFFFF"/>
                </a:solidFill>
              </a:rPr>
              <a:t> in the Netherlands...</a:t>
            </a:r>
          </a:p>
        </p:txBody>
      </p:sp>
    </p:spTree>
    <p:extLst>
      <p:ext uri="{BB962C8B-B14F-4D97-AF65-F5344CB8AC3E}">
        <p14:creationId xmlns:p14="http://schemas.microsoft.com/office/powerpoint/2010/main" val="321352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51FA1EC-1540-6C4A-B44B-C6DC149AEDC0}"/>
              </a:ext>
            </a:extLst>
          </p:cNvPr>
          <p:cNvSpPr txBox="1"/>
          <p:nvPr/>
        </p:nvSpPr>
        <p:spPr>
          <a:xfrm>
            <a:off x="611561" y="699542"/>
            <a:ext cx="4968552" cy="3426781"/>
          </a:xfrm>
          <a:prstGeom prst="rect">
            <a:avLst/>
          </a:prstGeom>
          <a:solidFill>
            <a:schemeClr val="bg1"/>
          </a:solidFill>
        </p:spPr>
        <p:txBody>
          <a:bodyPr wrap="square" lIns="71319" tIns="35660" rIns="71319" bIns="35660" rtlCol="0">
            <a:spAutoFit/>
          </a:bodyPr>
          <a:lstStyle/>
          <a:p>
            <a:pPr algn="ctr" defTabSz="713187"/>
            <a:endParaRPr lang="nl-NL" sz="1900" b="1" dirty="0">
              <a:solidFill>
                <a:srgbClr val="1D1D1D"/>
              </a:solidFill>
              <a:latin typeface="Segoe UI"/>
            </a:endParaRPr>
          </a:p>
          <a:p>
            <a:pPr defTabSz="713187"/>
            <a:r>
              <a:rPr lang="nl-NL" sz="2000" dirty="0">
                <a:solidFill>
                  <a:srgbClr val="1D1D1D"/>
                </a:solidFill>
                <a:latin typeface="+mj-lt"/>
              </a:rPr>
              <a:t>Electric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revolution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in NL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based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on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initiative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(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formula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E) of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grid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operators,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MSP’s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,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CPO’s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&amp;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governments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in 2010.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Two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way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strategy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:</a:t>
            </a:r>
          </a:p>
          <a:p>
            <a:pPr marL="342900" indent="-342900" defTabSz="713187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1D1D1D"/>
                </a:solidFill>
                <a:latin typeface="+mj-lt"/>
              </a:rPr>
              <a:t>Subsidy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of </a:t>
            </a:r>
            <a:r>
              <a:rPr lang="nl-NL" sz="2000" b="1" dirty="0" err="1">
                <a:solidFill>
                  <a:srgbClr val="1D1D1D"/>
                </a:solidFill>
                <a:latin typeface="+mj-lt"/>
              </a:rPr>
              <a:t>cars</a:t>
            </a:r>
            <a:endParaRPr lang="nl-NL" sz="2000" b="1" dirty="0">
              <a:solidFill>
                <a:srgbClr val="1D1D1D"/>
              </a:solidFill>
              <a:latin typeface="+mj-lt"/>
            </a:endParaRPr>
          </a:p>
          <a:p>
            <a:pPr marL="342900" indent="-342900" defTabSz="713187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D1D1D"/>
                </a:solidFill>
                <a:latin typeface="+mj-lt"/>
              </a:rPr>
              <a:t>Basic </a:t>
            </a:r>
            <a:r>
              <a:rPr lang="nl-NL" sz="2000" b="1" dirty="0" err="1">
                <a:solidFill>
                  <a:srgbClr val="1D1D1D"/>
                </a:solidFill>
                <a:latin typeface="+mj-lt"/>
              </a:rPr>
              <a:t>charging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infrastructure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with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interoperability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–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one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charging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card is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enough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to</a:t>
            </a:r>
            <a:r>
              <a:rPr lang="nl-NL" sz="2000" dirty="0">
                <a:solidFill>
                  <a:srgbClr val="1D1D1D"/>
                </a:solidFill>
                <a:latin typeface="+mj-lt"/>
              </a:rPr>
              <a:t> charge </a:t>
            </a:r>
            <a:r>
              <a:rPr lang="nl-NL" sz="2000" dirty="0" err="1">
                <a:solidFill>
                  <a:srgbClr val="1D1D1D"/>
                </a:solidFill>
                <a:latin typeface="+mj-lt"/>
              </a:rPr>
              <a:t>everywhere</a:t>
            </a:r>
            <a:endParaRPr lang="nl-NL" sz="2000" dirty="0">
              <a:solidFill>
                <a:srgbClr val="1D1D1D"/>
              </a:solidFill>
              <a:latin typeface="+mj-lt"/>
            </a:endParaRPr>
          </a:p>
          <a:p>
            <a:pPr defTabSz="713187"/>
            <a:endParaRPr lang="nl-NL" sz="2000" dirty="0">
              <a:solidFill>
                <a:srgbClr val="1D1D1D"/>
              </a:solidFill>
              <a:latin typeface="+mj-lt"/>
            </a:endParaRPr>
          </a:p>
          <a:p>
            <a:pPr defTabSz="713187"/>
            <a:endParaRPr lang="nl-NL" sz="2000" dirty="0">
              <a:solidFill>
                <a:srgbClr val="1D1D1D"/>
              </a:solidFill>
              <a:latin typeface="+mj-lt"/>
            </a:endParaRPr>
          </a:p>
          <a:p>
            <a:pPr algn="ctr" defTabSz="713187"/>
            <a:endParaRPr lang="nl-NL" sz="1900" b="1" dirty="0">
              <a:solidFill>
                <a:srgbClr val="1D1D1D"/>
              </a:solidFill>
              <a:latin typeface="Segoe UI"/>
            </a:endParaRPr>
          </a:p>
        </p:txBody>
      </p:sp>
      <p:pic>
        <p:nvPicPr>
          <p:cNvPr id="7" name="Afbeelding 6" descr="Afbeelding met tekst, persoon, buiten&#10;&#10;Automatisch gegenereerde beschrijving">
            <a:extLst>
              <a:ext uri="{FF2B5EF4-FFF2-40B4-BE49-F238E27FC236}">
                <a16:creationId xmlns:a16="http://schemas.microsoft.com/office/drawing/2014/main" id="{140C7321-F5B6-084B-B72D-753B0A0B2D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50" y="670481"/>
            <a:ext cx="3436150" cy="22837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760346-72E1-B84D-8968-846735FEF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50" y="3075806"/>
            <a:ext cx="3434709" cy="1944216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CFCD979-EF97-F545-8119-CA8D879707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98546"/>
            <a:ext cx="973496" cy="4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4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DF9AA06-B112-D34D-8671-7B848135A0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213"/>
            <a:ext cx="9144000" cy="3467073"/>
          </a:xfrm>
          <a:prstGeom prst="rect">
            <a:avLst/>
          </a:prstGeom>
        </p:spPr>
      </p:pic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4C3B276-E7B4-3547-89DC-6FACDAC27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98546"/>
            <a:ext cx="973496" cy="4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96F987-8F49-374A-9AE0-EF82B7F277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53" y="73436"/>
            <a:ext cx="8678352" cy="49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395292" y="729434"/>
            <a:ext cx="8169275" cy="1077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000" b="1" smtClean="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r>
              <a:rPr lang="en-GB" altLang="nl-NL" sz="3200" kern="0" dirty="0"/>
              <a:t>EV in the Netherlands in global perspective </a:t>
            </a:r>
            <a:br>
              <a:rPr lang="nl-NL" altLang="nl-NL" sz="3200" kern="0" dirty="0">
                <a:solidFill>
                  <a:srgbClr val="FF0000"/>
                </a:solidFill>
                <a:cs typeface="Geneva"/>
              </a:rPr>
            </a:br>
            <a:endParaRPr lang="nl-NL" altLang="nl-NL" sz="3200" kern="0" dirty="0">
              <a:solidFill>
                <a:srgbClr val="FF0000"/>
              </a:solidFill>
              <a:cs typeface="Genev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8" y="1350168"/>
            <a:ext cx="8694293" cy="34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9" y="1275162"/>
            <a:ext cx="6188412" cy="304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1331640" y="4649770"/>
            <a:ext cx="4864088" cy="2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altLang="nl-NL" sz="1000" dirty="0">
                <a:solidFill>
                  <a:srgbClr val="000000"/>
                </a:solidFill>
              </a:rPr>
              <a:t>Source: International Energy Agency, edited by Forbes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2" y="1419623"/>
            <a:ext cx="4968553" cy="31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keukenapparaat&#10;&#10;Automatisch gegenereerde beschrijving">
            <a:extLst>
              <a:ext uri="{FF2B5EF4-FFF2-40B4-BE49-F238E27FC236}">
                <a16:creationId xmlns:a16="http://schemas.microsoft.com/office/drawing/2014/main" id="{17A79C55-3531-E34D-8D03-19CA683A5D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63638"/>
            <a:ext cx="2331639" cy="3198988"/>
          </a:xfrm>
          <a:prstGeom prst="rect">
            <a:avLst/>
          </a:prstGeom>
        </p:spPr>
      </p:pic>
      <p:pic>
        <p:nvPicPr>
          <p:cNvPr id="6" name="Afbeelding 5" descr="Afbeelding met tekst, teken&#10;&#10;Automatisch gegenereerde beschrijving">
            <a:extLst>
              <a:ext uri="{FF2B5EF4-FFF2-40B4-BE49-F238E27FC236}">
                <a16:creationId xmlns:a16="http://schemas.microsoft.com/office/drawing/2014/main" id="{3C6DCFB8-C858-C74F-96E6-7D81D27D7E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062" y="1563638"/>
            <a:ext cx="2228364" cy="316835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37CB089-68E3-0C4F-9700-9C86F415C300}"/>
              </a:ext>
            </a:extLst>
          </p:cNvPr>
          <p:cNvSpPr txBox="1"/>
          <p:nvPr/>
        </p:nvSpPr>
        <p:spPr>
          <a:xfrm>
            <a:off x="2555776" y="41151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</a:t>
            </a:r>
            <a:r>
              <a:rPr lang="nl-NL" dirty="0" err="1"/>
              <a:t>survey’s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:</a:t>
            </a:r>
          </a:p>
          <a:p>
            <a:pPr marL="342900" indent="-342900">
              <a:buAutoNum type="arabicPeriod"/>
            </a:pPr>
            <a:r>
              <a:rPr lang="nl-NL" dirty="0"/>
              <a:t>(smart) </a:t>
            </a:r>
            <a:r>
              <a:rPr lang="nl-NL" dirty="0" err="1"/>
              <a:t>Charging</a:t>
            </a: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Driver Survey</a:t>
            </a:r>
          </a:p>
        </p:txBody>
      </p: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AD94C7D-2E01-3A49-A685-7ACF77F71A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98546"/>
            <a:ext cx="973496" cy="4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17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_presentation_template_ppt2007">
  <a:themeElements>
    <a:clrScheme name="Holland Toolkit">
      <a:dk1>
        <a:srgbClr val="000000"/>
      </a:dk1>
      <a:lt1>
        <a:srgbClr val="FFFFFF"/>
      </a:lt1>
      <a:dk2>
        <a:srgbClr val="717276"/>
      </a:dk2>
      <a:lt2>
        <a:srgbClr val="FFFFFF"/>
      </a:lt2>
      <a:accent1>
        <a:srgbClr val="B2B2B2"/>
      </a:accent1>
      <a:accent2>
        <a:srgbClr val="FF6600"/>
      </a:accent2>
      <a:accent3>
        <a:srgbClr val="FFFFFF"/>
      </a:accent3>
      <a:accent4>
        <a:srgbClr val="000000"/>
      </a:accent4>
      <a:accent5>
        <a:srgbClr val="717276"/>
      </a:accent5>
      <a:accent6>
        <a:srgbClr val="3F3F3F"/>
      </a:accent6>
      <a:hlink>
        <a:srgbClr val="FF6600"/>
      </a:hlink>
      <a:folHlink>
        <a:srgbClr val="FFB27D"/>
      </a:folHlink>
    </a:clrScheme>
    <a:fontScheme name="Holland White Cover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Holland White 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_presentation_template_ppt2007">
  <a:themeElements>
    <a:clrScheme name="Holland Toolkit">
      <a:dk1>
        <a:srgbClr val="000000"/>
      </a:dk1>
      <a:lt1>
        <a:srgbClr val="FFFFFF"/>
      </a:lt1>
      <a:dk2>
        <a:srgbClr val="717276"/>
      </a:dk2>
      <a:lt2>
        <a:srgbClr val="FFFFFF"/>
      </a:lt2>
      <a:accent1>
        <a:srgbClr val="B2B2B2"/>
      </a:accent1>
      <a:accent2>
        <a:srgbClr val="FF6600"/>
      </a:accent2>
      <a:accent3>
        <a:srgbClr val="FFFFFF"/>
      </a:accent3>
      <a:accent4>
        <a:srgbClr val="000000"/>
      </a:accent4>
      <a:accent5>
        <a:srgbClr val="717276"/>
      </a:accent5>
      <a:accent6>
        <a:srgbClr val="3F3F3F"/>
      </a:accent6>
      <a:hlink>
        <a:srgbClr val="FF6600"/>
      </a:hlink>
      <a:folHlink>
        <a:srgbClr val="FFB27D"/>
      </a:folHlink>
    </a:clrScheme>
    <a:fontScheme name="Holland White Cover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Holland White 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lland White 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lland White 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513</Words>
  <Application>Microsoft Office PowerPoint</Application>
  <PresentationFormat>On-screen Show (16:9)</PresentationFormat>
  <Paragraphs>96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Calibri</vt:lpstr>
      <vt:lpstr>Geneva</vt:lpstr>
      <vt:lpstr>RijksoverheidSansHeadingTT</vt:lpstr>
      <vt:lpstr>Segoe UI</vt:lpstr>
      <vt:lpstr>Segoe UI Semibold</vt:lpstr>
      <vt:lpstr>Verdana</vt:lpstr>
      <vt:lpstr>Kantoorthema</vt:lpstr>
      <vt:lpstr>blank_presentation_template_ppt2007</vt:lpstr>
      <vt:lpstr>1_blank_presentation_template_ppt2007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E-mobility in The Netherlands</dc:title>
  <dc:creator>Munnix, S.L.T. (Sonja)</dc:creator>
  <cp:lastModifiedBy>Sophie Mccaffrey</cp:lastModifiedBy>
  <cp:revision>186</cp:revision>
  <cp:lastPrinted>2018-03-27T16:17:10Z</cp:lastPrinted>
  <dcterms:created xsi:type="dcterms:W3CDTF">2018-02-12T15:31:14Z</dcterms:created>
  <dcterms:modified xsi:type="dcterms:W3CDTF">2021-11-08T09:16:51Z</dcterms:modified>
</cp:coreProperties>
</file>